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9"/>
  </p:notesMasterIdLst>
  <p:sldIdLst>
    <p:sldId id="256" r:id="rId2"/>
    <p:sldId id="259" r:id="rId3"/>
    <p:sldId id="261" r:id="rId4"/>
    <p:sldId id="263" r:id="rId5"/>
    <p:sldId id="303" r:id="rId6"/>
    <p:sldId id="262" r:id="rId7"/>
    <p:sldId id="304" r:id="rId8"/>
    <p:sldId id="305" r:id="rId9"/>
    <p:sldId id="323" r:id="rId10"/>
    <p:sldId id="306" r:id="rId11"/>
    <p:sldId id="307" r:id="rId12"/>
    <p:sldId id="324" r:id="rId13"/>
    <p:sldId id="273" r:id="rId14"/>
    <p:sldId id="270" r:id="rId15"/>
    <p:sldId id="271" r:id="rId16"/>
    <p:sldId id="272" r:id="rId17"/>
    <p:sldId id="350" r:id="rId18"/>
    <p:sldId id="312" r:id="rId19"/>
    <p:sldId id="313" r:id="rId20"/>
    <p:sldId id="315" r:id="rId21"/>
    <p:sldId id="314" r:id="rId22"/>
    <p:sldId id="316" r:id="rId23"/>
    <p:sldId id="325" r:id="rId24"/>
    <p:sldId id="326" r:id="rId25"/>
    <p:sldId id="327" r:id="rId26"/>
    <p:sldId id="318" r:id="rId27"/>
    <p:sldId id="322" r:id="rId28"/>
    <p:sldId id="338" r:id="rId29"/>
    <p:sldId id="321" r:id="rId30"/>
    <p:sldId id="330" r:id="rId31"/>
    <p:sldId id="331" r:id="rId32"/>
    <p:sldId id="332" r:id="rId33"/>
    <p:sldId id="297" r:id="rId34"/>
    <p:sldId id="337" r:id="rId35"/>
    <p:sldId id="342" r:id="rId36"/>
    <p:sldId id="340" r:id="rId37"/>
    <p:sldId id="341" r:id="rId38"/>
    <p:sldId id="328" r:id="rId39"/>
    <p:sldId id="329" r:id="rId40"/>
    <p:sldId id="299" r:id="rId41"/>
    <p:sldId id="300" r:id="rId42"/>
    <p:sldId id="343" r:id="rId43"/>
    <p:sldId id="344" r:id="rId44"/>
    <p:sldId id="347" r:id="rId45"/>
    <p:sldId id="348" r:id="rId46"/>
    <p:sldId id="345" r:id="rId47"/>
    <p:sldId id="277" r:id="rId48"/>
    <p:sldId id="367" r:id="rId49"/>
    <p:sldId id="376" r:id="rId50"/>
    <p:sldId id="366" r:id="rId51"/>
    <p:sldId id="368" r:id="rId52"/>
    <p:sldId id="369" r:id="rId53"/>
    <p:sldId id="370" r:id="rId54"/>
    <p:sldId id="371" r:id="rId55"/>
    <p:sldId id="372" r:id="rId56"/>
    <p:sldId id="373" r:id="rId57"/>
    <p:sldId id="374" r:id="rId58"/>
    <p:sldId id="397" r:id="rId59"/>
    <p:sldId id="399" r:id="rId60"/>
    <p:sldId id="356" r:id="rId61"/>
    <p:sldId id="352" r:id="rId62"/>
    <p:sldId id="357" r:id="rId63"/>
    <p:sldId id="377" r:id="rId64"/>
    <p:sldId id="378" r:id="rId65"/>
    <p:sldId id="359" r:id="rId66"/>
    <p:sldId id="360" r:id="rId67"/>
    <p:sldId id="361" r:id="rId68"/>
    <p:sldId id="362" r:id="rId69"/>
    <p:sldId id="379" r:id="rId70"/>
    <p:sldId id="390" r:id="rId71"/>
    <p:sldId id="391" r:id="rId72"/>
    <p:sldId id="392" r:id="rId73"/>
    <p:sldId id="393" r:id="rId74"/>
    <p:sldId id="394" r:id="rId75"/>
    <p:sldId id="395" r:id="rId76"/>
    <p:sldId id="396" r:id="rId77"/>
    <p:sldId id="382" r:id="rId78"/>
    <p:sldId id="385" r:id="rId79"/>
    <p:sldId id="381" r:id="rId80"/>
    <p:sldId id="401" r:id="rId81"/>
    <p:sldId id="402" r:id="rId82"/>
    <p:sldId id="364" r:id="rId83"/>
    <p:sldId id="403" r:id="rId84"/>
    <p:sldId id="278" r:id="rId85"/>
    <p:sldId id="279" r:id="rId86"/>
    <p:sldId id="280" r:id="rId87"/>
    <p:sldId id="281" r:id="rId88"/>
    <p:sldId id="282" r:id="rId89"/>
    <p:sldId id="283" r:id="rId90"/>
    <p:sldId id="285" r:id="rId91"/>
    <p:sldId id="284" r:id="rId92"/>
    <p:sldId id="286" r:id="rId93"/>
    <p:sldId id="287" r:id="rId94"/>
    <p:sldId id="288" r:id="rId95"/>
    <p:sldId id="289" r:id="rId96"/>
    <p:sldId id="302" r:id="rId97"/>
    <p:sldId id="260" r:id="rId9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23"/>
            <p14:sldId id="306"/>
            <p14:sldId id="307"/>
            <p14:sldId id="324"/>
            <p14:sldId id="273"/>
            <p14:sldId id="270"/>
            <p14:sldId id="271"/>
            <p14:sldId id="272"/>
            <p14:sldId id="350"/>
            <p14:sldId id="312"/>
            <p14:sldId id="313"/>
            <p14:sldId id="315"/>
            <p14:sldId id="314"/>
            <p14:sldId id="316"/>
            <p14:sldId id="325"/>
            <p14:sldId id="326"/>
            <p14:sldId id="327"/>
            <p14:sldId id="318"/>
            <p14:sldId id="322"/>
            <p14:sldId id="338"/>
            <p14:sldId id="321"/>
            <p14:sldId id="330"/>
            <p14:sldId id="331"/>
            <p14:sldId id="332"/>
            <p14:sldId id="297"/>
            <p14:sldId id="337"/>
            <p14:sldId id="342"/>
            <p14:sldId id="340"/>
            <p14:sldId id="341"/>
            <p14:sldId id="328"/>
            <p14:sldId id="329"/>
            <p14:sldId id="299"/>
            <p14:sldId id="300"/>
            <p14:sldId id="343"/>
            <p14:sldId id="344"/>
            <p14:sldId id="347"/>
            <p14:sldId id="348"/>
            <p14:sldId id="345"/>
            <p14:sldId id="277"/>
            <p14:sldId id="367"/>
            <p14:sldId id="376"/>
            <p14:sldId id="366"/>
            <p14:sldId id="368"/>
            <p14:sldId id="369"/>
            <p14:sldId id="370"/>
            <p14:sldId id="371"/>
            <p14:sldId id="372"/>
            <p14:sldId id="373"/>
            <p14:sldId id="374"/>
            <p14:sldId id="397"/>
            <p14:sldId id="399"/>
            <p14:sldId id="356"/>
            <p14:sldId id="352"/>
            <p14:sldId id="357"/>
            <p14:sldId id="377"/>
            <p14:sldId id="378"/>
            <p14:sldId id="359"/>
            <p14:sldId id="360"/>
            <p14:sldId id="361"/>
            <p14:sldId id="362"/>
            <p14:sldId id="379"/>
            <p14:sldId id="390"/>
            <p14:sldId id="391"/>
            <p14:sldId id="392"/>
            <p14:sldId id="393"/>
            <p14:sldId id="394"/>
            <p14:sldId id="395"/>
            <p14:sldId id="396"/>
            <p14:sldId id="382"/>
            <p14:sldId id="385"/>
            <p14:sldId id="381"/>
            <p14:sldId id="401"/>
            <p14:sldId id="402"/>
            <p14:sldId id="364"/>
            <p14:sldId id="403"/>
            <p14:sldId id="278"/>
            <p14:sldId id="279"/>
            <p14:sldId id="280"/>
            <p14:sldId id="281"/>
            <p14:sldId id="282"/>
            <p14:sldId id="283"/>
            <p14:sldId id="285"/>
            <p14:sldId id="284"/>
            <p14:sldId id="286"/>
            <p14:sldId id="287"/>
            <p14:sldId id="288"/>
            <p14:sldId id="289"/>
            <p14:sldId id="302"/>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F"/>
    <a:srgbClr val="FF8209"/>
    <a:srgbClr val="990033"/>
    <a:srgbClr val="1B2A4F"/>
    <a:srgbClr val="CA7237"/>
    <a:srgbClr val="FF4F00"/>
    <a:srgbClr val="409BD4"/>
    <a:srgbClr val="FF3399"/>
    <a:srgbClr val="FF99CC"/>
    <a:srgbClr val="FFCB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8246" autoAdjust="0"/>
  </p:normalViewPr>
  <p:slideViewPr>
    <p:cSldViewPr snapToGrid="0">
      <p:cViewPr>
        <p:scale>
          <a:sx n="90" d="100"/>
          <a:sy n="90" d="100"/>
        </p:scale>
        <p:origin x="366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16/01/2024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nos centraremos a hablar de SignalR. SignalR fue creado por el </a:t>
            </a:r>
            <a:r>
              <a:rPr lang="es-ES" dirty="0" err="1"/>
              <a:t>equipod</a:t>
            </a:r>
            <a:r>
              <a:rPr lang="es-ES" dirty="0"/>
              <a:t> e Microsoft y se publicó por primera vez en 2013, desde entonces se ha ido actualizando con nuevas características y con nuevas mejoras.</a:t>
            </a:r>
          </a:p>
          <a:p>
            <a:r>
              <a:rPr lang="es-ES" dirty="0"/>
              <a:t>La peculiaridad de SignalR es que utiliza una variedad de técnicas (técnicas que hemos mencionado anteriormente) para proporcionar comunicación bidireccional entre clientes y servidores. Estas son </a:t>
            </a:r>
            <a:r>
              <a:rPr lang="es-ES" dirty="0" err="1"/>
              <a:t>WebSockets</a:t>
            </a:r>
            <a:r>
              <a:rPr lang="es-ES" dirty="0"/>
              <a:t>, Server </a:t>
            </a:r>
            <a:r>
              <a:rPr lang="es-ES" dirty="0" err="1"/>
              <a:t>Sent</a:t>
            </a:r>
            <a:r>
              <a:rPr lang="es-ES" dirty="0"/>
              <a:t> </a:t>
            </a:r>
            <a:r>
              <a:rPr lang="es-ES" dirty="0" err="1"/>
              <a:t>Events</a:t>
            </a:r>
            <a:r>
              <a:rPr lang="es-ES" dirty="0"/>
              <a:t>, </a:t>
            </a:r>
            <a:r>
              <a:rPr lang="es-ES" dirty="0" err="1"/>
              <a:t>Forever</a:t>
            </a:r>
            <a:r>
              <a:rPr lang="es-ES" dirty="0"/>
              <a:t> </a:t>
            </a:r>
            <a:r>
              <a:rPr lang="es-ES" dirty="0" err="1"/>
              <a:t>Frame</a:t>
            </a:r>
            <a:r>
              <a:rPr lang="es-ES" dirty="0"/>
              <a:t> y Long </a:t>
            </a:r>
            <a:r>
              <a:rPr lang="es-ES" dirty="0" err="1"/>
              <a:t>Polling</a:t>
            </a:r>
            <a:r>
              <a:rPr lang="es-ES" dirty="0"/>
              <a:t>. Exactamente la elección de la tecnología a utilizar va dependiendo de la disponibilidad, es decir, SignalR utilizará </a:t>
            </a:r>
            <a:r>
              <a:rPr lang="es-ES" dirty="0" err="1"/>
              <a:t>Websockets</a:t>
            </a:r>
            <a:r>
              <a:rPr lang="es-ES" dirty="0"/>
              <a:t> si estos están disponibles, sino utilizará Server </a:t>
            </a:r>
            <a:r>
              <a:rPr lang="es-ES" dirty="0" err="1"/>
              <a:t>Sent</a:t>
            </a:r>
            <a:r>
              <a:rPr lang="es-ES" dirty="0"/>
              <a:t> </a:t>
            </a:r>
            <a:r>
              <a:rPr lang="es-ES" dirty="0" err="1"/>
              <a:t>Events</a:t>
            </a:r>
            <a:r>
              <a:rPr lang="es-ES" dirty="0"/>
              <a:t> sino  </a:t>
            </a:r>
            <a:r>
              <a:rPr lang="es-ES" dirty="0" err="1"/>
              <a:t>Forever</a:t>
            </a:r>
            <a:r>
              <a:rPr lang="es-ES" dirty="0"/>
              <a:t> </a:t>
            </a:r>
            <a:r>
              <a:rPr lang="es-ES" dirty="0" err="1"/>
              <a:t>frame</a:t>
            </a:r>
            <a:r>
              <a:rPr lang="es-ES" dirty="0"/>
              <a:t> sino Long </a:t>
            </a:r>
            <a:r>
              <a:rPr lang="es-ES" dirty="0" err="1"/>
              <a:t>Polling</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a:t>
            </a:r>
            <a:r>
              <a:rPr lang="es-ES" b="0" i="0" dirty="0" err="1">
                <a:solidFill>
                  <a:srgbClr val="E3E3E3"/>
                </a:solidFill>
                <a:effectLst/>
                <a:latin typeface="Google Sans"/>
              </a:rPr>
              <a:t>copatibilidad</a:t>
            </a:r>
            <a:r>
              <a:rPr lang="es-ES" b="0" i="0" dirty="0">
                <a:solidFill>
                  <a:srgbClr val="E3E3E3"/>
                </a:solidFill>
                <a:effectLst/>
                <a:latin typeface="Google Sans"/>
              </a:rPr>
              <a:t> entre servidores</a:t>
            </a:r>
          </a:p>
          <a:p>
            <a:r>
              <a:rPr lang="es-ES" b="0" i="0" dirty="0">
                <a:solidFill>
                  <a:srgbClr val="E3E3E3"/>
                </a:solidFill>
                <a:effectLst/>
                <a:latin typeface="Google Sans"/>
              </a:rPr>
              <a:t>Como desventajas podríamos destacar que SignalR puede ser más complejo de implementar que otras tecnologías de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algunos ejemplos de aplicaciones que utilizan las tecnologías que anteriormente hemos mencionado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13</a:t>
            </a:fld>
            <a:endParaRPr lang="es-ES"/>
          </a:p>
        </p:txBody>
      </p:sp>
    </p:spTree>
    <p:extLst>
      <p:ext uri="{BB962C8B-B14F-4D97-AF65-F5344CB8AC3E}">
        <p14:creationId xmlns:p14="http://schemas.microsoft.com/office/powerpoint/2010/main" val="82137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18</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22</a:t>
            </a:fld>
            <a:endParaRPr lang="es-ES"/>
          </a:p>
        </p:txBody>
      </p:sp>
    </p:spTree>
    <p:extLst>
      <p:ext uri="{BB962C8B-B14F-4D97-AF65-F5344CB8AC3E}">
        <p14:creationId xmlns:p14="http://schemas.microsoft.com/office/powerpoint/2010/main" val="114747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30411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exactamente las peticiones web clásicas son más parecidas a enviar una carta por correo postal tradicional y esperar que algún día el receptor de dicha carta nos conteste. En este caso,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se asemejan más a una llamada telefónica. Por ejemplo, cuando tienes una llamada telefónica con una persona, esa llamada se produce en tiempo real, es decir en el presente,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27</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Lo interesante es que, una vez que la conexión está establecida, es decir, tenemos o estamos en una llamada en curso, no hay necesidad de colgar el teléfono después de cada frase o argumento que digamos.</a:t>
            </a:r>
          </a:p>
          <a:p>
            <a:pPr algn="l"/>
            <a:r>
              <a:rPr lang="es-ES" b="0" i="0" dirty="0">
                <a:solidFill>
                  <a:srgbClr val="D1D5DB"/>
                </a:solidFill>
                <a:effectLst/>
                <a:latin typeface="Söhne"/>
              </a:rPr>
              <a:t>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,es decir, la comunicación es bidireccional. También mientras la conexión está abierta, esta persiste y es continua. Algo a destacar es que no se necesitan trucos adicionales para mantener la conexión abierta; está diseñada específicamente para este tipo de intercambio constante de información. Concretamente el protocolo TCP se encarga de ello, </a:t>
            </a:r>
            <a:r>
              <a:rPr lang="es-ES" b="0" i="0" dirty="0">
                <a:solidFill>
                  <a:srgbClr val="E3E3E3"/>
                </a:solidFill>
                <a:effectLst/>
                <a:latin typeface="Google Sans"/>
              </a:rPr>
              <a:t>permite que los datos se envíen y reciban de forma continua, sin necesidad de establecer una nueva conexión cada vez que se quiera enviar un mensaje.</a:t>
            </a: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28</a:t>
            </a:fld>
            <a:endParaRPr lang="es-ES"/>
          </a:p>
        </p:txBody>
      </p:sp>
    </p:spTree>
    <p:extLst>
      <p:ext uri="{BB962C8B-B14F-4D97-AF65-F5344CB8AC3E}">
        <p14:creationId xmlns:p14="http://schemas.microsoft.com/office/powerpoint/2010/main" val="162349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hablar ahora de cómo se abre una conexión WebSocket y que tipo de información podemos ver en ella. Primero de todo, cuando se crea la conexión WebSocket que se hace mediante el new WebSocket y dentro especificamos el protocolo especial “</a:t>
            </a:r>
            <a:r>
              <a:rPr lang="es-ES" dirty="0" err="1"/>
              <a:t>ws</a:t>
            </a:r>
            <a:r>
              <a:rPr lang="es-ES" dirty="0"/>
              <a:t>://” y la </a:t>
            </a:r>
            <a:r>
              <a:rPr lang="es-ES" dirty="0" err="1"/>
              <a:t>url</a:t>
            </a:r>
            <a:r>
              <a:rPr lang="es-ES" dirty="0"/>
              <a:t> del back habilitado para tener comunicación entre </a:t>
            </a:r>
            <a:r>
              <a:rPr lang="es-ES" dirty="0" err="1"/>
              <a:t>WebSockets</a:t>
            </a:r>
            <a:r>
              <a:rPr lang="es-ES" dirty="0"/>
              <a:t>. Cuando hacemos esto se crea la conexión de inmediato. </a:t>
            </a:r>
            <a:r>
              <a:rPr lang="es-ES" b="0" i="0" dirty="0">
                <a:solidFill>
                  <a:srgbClr val="E2E3E7"/>
                </a:solidFill>
                <a:effectLst/>
                <a:latin typeface="BlinkMacSystemFont"/>
              </a:rPr>
              <a:t>Durante la conexión, el navegador (usando cabeceras) le pregunta al servidor: “¿Soportas </a:t>
            </a:r>
            <a:r>
              <a:rPr lang="es-ES" b="0" i="0" dirty="0" err="1">
                <a:solidFill>
                  <a:srgbClr val="E2E3E7"/>
                </a:solidFill>
                <a:effectLst/>
                <a:latin typeface="BlinkMacSystemFont"/>
              </a:rPr>
              <a:t>Websockets</a:t>
            </a:r>
            <a:r>
              <a:rPr lang="es-ES" b="0" i="0" dirty="0">
                <a:solidFill>
                  <a:srgbClr val="E2E3E7"/>
                </a:solidFill>
                <a:effectLst/>
                <a:latin typeface="BlinkMacSystemFont"/>
              </a:rPr>
              <a:t>?” y si </a:t>
            </a:r>
            <a:r>
              <a:rPr lang="es-ES" b="0" i="0" dirty="0" err="1">
                <a:solidFill>
                  <a:srgbClr val="E2E3E7"/>
                </a:solidFill>
                <a:effectLst/>
                <a:latin typeface="BlinkMacSystemFont"/>
              </a:rPr>
              <a:t>si</a:t>
            </a:r>
            <a:r>
              <a:rPr lang="es-ES" b="0" i="0" dirty="0">
                <a:solidFill>
                  <a:srgbClr val="E2E3E7"/>
                </a:solidFill>
                <a:effectLst/>
                <a:latin typeface="BlinkMacSystemFont"/>
              </a:rPr>
              <a:t> el servidor responde “Sí”, la comunicación continúa en el protocolo WebSocket.</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214249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analizar un poquito más sobre como ocurre esta conexión, si queremos filtrar desde las opciones de desarrollador las peticiones de WebSocket, dentro del apartado de “Red” o “Network” dependiendo del idioma con el que trabajéis, seleccionaremos la opción de “WS” como os indico en el cuadro rojo, ¿vale?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658072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los puntos más relevantes de esta petición, tenemos en primera instancia “</a:t>
            </a:r>
            <a:r>
              <a:rPr lang="es-ES" dirty="0" err="1"/>
              <a:t>Connection</a:t>
            </a:r>
            <a:r>
              <a:rPr lang="es-ES" dirty="0"/>
              <a:t>: </a:t>
            </a:r>
            <a:r>
              <a:rPr lang="es-ES" dirty="0" err="1"/>
              <a:t>Upgrade</a:t>
            </a:r>
            <a:r>
              <a:rPr lang="es-ES" dirty="0"/>
              <a:t>” que señaliza que el cliente quiere cambiar el protocolo y exactamente en el punto final de la diapositiva tenemos “</a:t>
            </a:r>
            <a:r>
              <a:rPr lang="es-ES" dirty="0" err="1"/>
              <a:t>Upgrade</a:t>
            </a:r>
            <a:r>
              <a:rPr lang="es-ES" dirty="0"/>
              <a:t>: </a:t>
            </a:r>
            <a:r>
              <a:rPr lang="es-ES" dirty="0" err="1"/>
              <a:t>websocket</a:t>
            </a:r>
            <a:r>
              <a:rPr lang="es-ES" dirty="0"/>
              <a:t>” que nos indica a qué protocolo es al que deseábamos cambiar. Luego el </a:t>
            </a:r>
            <a:r>
              <a:rPr lang="es-ES" dirty="0" err="1"/>
              <a:t>origin</a:t>
            </a:r>
            <a:r>
              <a:rPr lang="es-ES" dirty="0"/>
              <a:t> es la web desde la que enviamos la petición, por otro lado tenemos el “</a:t>
            </a:r>
            <a:r>
              <a:rPr lang="es-ES" dirty="0" err="1"/>
              <a:t>Sec</a:t>
            </a:r>
            <a:r>
              <a:rPr lang="es-ES" dirty="0"/>
              <a:t>-</a:t>
            </a:r>
            <a:r>
              <a:rPr lang="es-ES" dirty="0" err="1"/>
              <a:t>WebScoket</a:t>
            </a:r>
            <a:r>
              <a:rPr lang="es-ES" dirty="0"/>
              <a:t>-Key” que se trata de una clave aleatoria generada por el navegador, usada para asegurar que el servidor soporta el protocolo WebSocket. Y Finalmente tenemos el “</a:t>
            </a:r>
            <a:r>
              <a:rPr lang="es-ES" dirty="0" err="1"/>
              <a:t>Sec-Websocket-Version</a:t>
            </a:r>
            <a:r>
              <a:rPr lang="es-ES" dirty="0"/>
              <a:t>” que indica la versión del protocolo que estamos usando.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31</a:t>
            </a:fld>
            <a:endParaRPr lang="es-ES"/>
          </a:p>
        </p:txBody>
      </p:sp>
    </p:spTree>
    <p:extLst>
      <p:ext uri="{BB962C8B-B14F-4D97-AF65-F5344CB8AC3E}">
        <p14:creationId xmlns:p14="http://schemas.microsoft.com/office/powerpoint/2010/main" val="15317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unas de las tecnologías que vamos a tratar, por quien o quienes han sido creadas y si alguna está basada en alguna tecnología anterior.</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a:t>
            </a:r>
            <a:r>
              <a:rPr lang="es-ES" dirty="0" err="1"/>
              <a:t>Quédemonos</a:t>
            </a:r>
            <a:r>
              <a:rPr lang="es-ES" dirty="0"/>
              <a:t>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si el servidor concede el cambio a WebSocket, envía como respuesta un código 101 y nos devuelve la cabecera “</a:t>
            </a:r>
            <a:r>
              <a:rPr lang="es-ES" dirty="0" err="1"/>
              <a:t>Sec</a:t>
            </a:r>
            <a:r>
              <a:rPr lang="es-ES" dirty="0"/>
              <a:t>-WebSocket-</a:t>
            </a:r>
            <a:r>
              <a:rPr lang="es-ES" dirty="0" err="1"/>
              <a:t>Accept</a:t>
            </a:r>
            <a:r>
              <a:rPr lang="es-ES" dirty="0"/>
              <a:t>” que nos indica que el </a:t>
            </a:r>
            <a:r>
              <a:rPr lang="es-ES" dirty="0" err="1"/>
              <a:t>navegadpr</a:t>
            </a:r>
            <a:r>
              <a:rPr lang="es-ES" dirty="0"/>
              <a:t> soporta el protocolo WebSocket y podemos usarlo sin problema alguno.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2352174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Por otro lado, quería comentar el tema de la compatibilidad, la gran ventaja es que esta tecnología está ampliamente soportada por los navegadores, con alrededor del 98%  de compatibilidad con todos los navegadores según las estadísticas.</a:t>
            </a:r>
            <a:r>
              <a:rPr lang="es-ES" b="0" i="0" dirty="0">
                <a:solidFill>
                  <a:srgbClr val="DAD5CD"/>
                </a:solidFill>
                <a:effectLst/>
                <a:latin typeface="Söhne"/>
              </a:rPr>
              <a:t> </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AD5CD"/>
                </a:solidFill>
                <a:effectLst/>
                <a:latin typeface="Söhne"/>
              </a:rPr>
              <a:t>En general, al implementar </a:t>
            </a:r>
            <a:r>
              <a:rPr lang="es-ES" b="0" i="0" dirty="0" err="1">
                <a:solidFill>
                  <a:srgbClr val="DAD5CD"/>
                </a:solidFill>
                <a:effectLst/>
                <a:latin typeface="Söhne"/>
              </a:rPr>
              <a:t>WebSockets</a:t>
            </a:r>
            <a:r>
              <a:rPr lang="es-ES" b="0" i="0" dirty="0">
                <a:solidFill>
                  <a:srgbClr val="DAD5CD"/>
                </a:solidFill>
                <a:effectLst/>
                <a:latin typeface="Söhne"/>
              </a:rPr>
              <a:t>, se suele recurrir a ciertas bibliotecas que gestionan de manera inteligente la conexión. Estas bibliotecas verifican si tu navegador es compatible con </a:t>
            </a:r>
            <a:r>
              <a:rPr lang="es-ES" b="0" i="0" dirty="0" err="1">
                <a:solidFill>
                  <a:srgbClr val="DAD5CD"/>
                </a:solidFill>
                <a:effectLst/>
                <a:latin typeface="Söhne"/>
              </a:rPr>
              <a:t>WebSockets</a:t>
            </a:r>
            <a:r>
              <a:rPr lang="es-ES" b="0" i="0" dirty="0">
                <a:solidFill>
                  <a:srgbClr val="DAD5CD"/>
                </a:solidFill>
                <a:effectLst/>
                <a:latin typeface="Söhne"/>
              </a:rPr>
              <a:t>; si es así, establecen la conexión directamente a través de </a:t>
            </a:r>
            <a:r>
              <a:rPr lang="es-ES" b="0" i="0" dirty="0" err="1">
                <a:solidFill>
                  <a:srgbClr val="DAD5CD"/>
                </a:solidFill>
                <a:effectLst/>
                <a:latin typeface="Söhne"/>
              </a:rPr>
              <a:t>WebSockets</a:t>
            </a:r>
            <a:r>
              <a:rPr lang="es-ES" b="0" i="0" dirty="0">
                <a:solidFill>
                  <a:srgbClr val="DAD5CD"/>
                </a:solidFill>
                <a:effectLst/>
                <a:latin typeface="Söhne"/>
              </a:rPr>
              <a:t>.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 En el pasado, lidiar con estas complejidades era más común, pero hoy en día, con la amplia implementación de </a:t>
            </a:r>
            <a:r>
              <a:rPr lang="es-ES" b="0" i="0" dirty="0" err="1">
                <a:solidFill>
                  <a:srgbClr val="DAD5CD"/>
                </a:solidFill>
                <a:effectLst/>
                <a:latin typeface="Söhne"/>
              </a:rPr>
              <a:t>WebSockets</a:t>
            </a:r>
            <a:r>
              <a:rPr lang="es-ES" b="0" i="0" dirty="0">
                <a:solidFill>
                  <a:srgbClr val="DAD5CD"/>
                </a:solidFill>
                <a:effectLst/>
                <a:latin typeface="Söhne"/>
              </a:rPr>
              <a:t>, estas situaciones son menos frecuentes. Aun así, es valioso entender la evolución tecnológica y las soluciones que se han utilizado.</a:t>
            </a:r>
          </a:p>
          <a:p>
            <a:pPr algn="l"/>
            <a:r>
              <a:rPr lang="es-ES" b="0" i="0" dirty="0">
                <a:solidFill>
                  <a:srgbClr val="DAD5CD"/>
                </a:solidFill>
                <a:effectLst/>
                <a:latin typeface="Söhne"/>
              </a:rPr>
              <a:t>Por ello, a la hora de elegir una librería de </a:t>
            </a:r>
            <a:r>
              <a:rPr lang="es-ES" b="0" i="0" dirty="0" err="1">
                <a:solidFill>
                  <a:srgbClr val="DAD5CD"/>
                </a:solidFill>
                <a:effectLst/>
                <a:latin typeface="Söhne"/>
              </a:rPr>
              <a:t>WebSockets</a:t>
            </a:r>
            <a:r>
              <a:rPr lang="es-ES" b="0" i="0" dirty="0">
                <a:solidFill>
                  <a:srgbClr val="DAD5CD"/>
                </a:solidFill>
                <a:effectLst/>
                <a:latin typeface="Söhne"/>
              </a:rPr>
              <a:t> es interesante tener en cuenta los siguientes factores:</a:t>
            </a:r>
          </a:p>
          <a:p>
            <a:pPr algn="l"/>
            <a:r>
              <a:rPr lang="es-ES" b="0" i="0" dirty="0">
                <a:solidFill>
                  <a:srgbClr val="DAD5CD"/>
                </a:solidFill>
                <a:effectLst/>
                <a:latin typeface="Söhne"/>
              </a:rPr>
              <a:t>Las características que necesitas del estilo… ¿Necesitas sockets de grupo y de difusión? ¿Necesitas soporte para múltiples protocolos? ¿Necesitas una librería sencilla y flexible u otra más compleja y robusta? Para temas de rendimiento ¿Necesitas una librería que proporcione un alto rendimiento? ¿Debe ser fácil de usar? ¿</a:t>
            </a:r>
            <a:r>
              <a:rPr lang="es-ES" b="0" i="0" dirty="0" err="1">
                <a:solidFill>
                  <a:srgbClr val="DAD5CD"/>
                </a:solidFill>
                <a:effectLst/>
                <a:latin typeface="Söhne"/>
              </a:rPr>
              <a:t>Lá</a:t>
            </a:r>
            <a:r>
              <a:rPr lang="es-ES" b="0" i="0" dirty="0">
                <a:solidFill>
                  <a:srgbClr val="DAD5CD"/>
                </a:solidFill>
                <a:effectLst/>
                <a:latin typeface="Söhne"/>
              </a:rPr>
              <a:t> librería que estás eligiendo es compatible con tu plataforma y el lenguaje de programación?</a:t>
            </a:r>
          </a:p>
          <a:p>
            <a:pPr algn="l"/>
            <a:r>
              <a:rPr lang="es-ES" b="0" i="0" dirty="0">
                <a:solidFill>
                  <a:srgbClr val="DAD5CD"/>
                </a:solidFill>
                <a:effectLst/>
                <a:latin typeface="Söhne"/>
              </a:rPr>
              <a:t>Es muy importante que te plantees las siguientes preguntas antes de decantarte por alguna de las librerías.</a:t>
            </a:r>
          </a:p>
          <a:p>
            <a:pPr algn="l"/>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34</a:t>
            </a:fld>
            <a:endParaRPr lang="es-ES"/>
          </a:p>
        </p:txBody>
      </p:sp>
    </p:spTree>
    <p:extLst>
      <p:ext uri="{BB962C8B-B14F-4D97-AF65-F5344CB8AC3E}">
        <p14:creationId xmlns:p14="http://schemas.microsoft.com/office/powerpoint/2010/main" val="2202186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En resumen, "</a:t>
            </a:r>
            <a:r>
              <a:rPr lang="es-ES" b="0" i="0" dirty="0" err="1">
                <a:solidFill>
                  <a:srgbClr val="D1D5DB"/>
                </a:solidFill>
                <a:effectLst/>
                <a:latin typeface="Söhne"/>
              </a:rPr>
              <a:t>ws</a:t>
            </a:r>
            <a:r>
              <a:rPr lang="es-ES" b="0" i="0" dirty="0">
                <a:solidFill>
                  <a:srgbClr val="D1D5DB"/>
                </a:solidFill>
                <a:effectLst/>
                <a:latin typeface="Söhne"/>
              </a:rPr>
              <a:t>" y "socket.io" son dos librerías para implementar comunicación en tiempo real en aplicaciones web a través de </a:t>
            </a:r>
            <a:r>
              <a:rPr lang="es-ES" b="0" i="0" dirty="0" err="1">
                <a:solidFill>
                  <a:srgbClr val="D1D5DB"/>
                </a:solidFill>
                <a:effectLst/>
                <a:latin typeface="Söhne"/>
              </a:rPr>
              <a:t>WebSockets</a:t>
            </a:r>
            <a:r>
              <a:rPr lang="es-ES" b="0" i="0" dirty="0">
                <a:solidFill>
                  <a:srgbClr val="D1D5DB"/>
                </a:solidFill>
                <a:effectLst/>
                <a:latin typeface="Söhne"/>
              </a:rPr>
              <a:t>. "</a:t>
            </a:r>
            <a:r>
              <a:rPr lang="es-ES" b="0" i="0" dirty="0" err="1">
                <a:solidFill>
                  <a:srgbClr val="D1D5DB"/>
                </a:solidFill>
                <a:effectLst/>
                <a:latin typeface="Söhne"/>
              </a:rPr>
              <a:t>ws</a:t>
            </a:r>
            <a:r>
              <a:rPr lang="es-ES" b="0" i="0" dirty="0">
                <a:solidFill>
                  <a:srgbClr val="D1D5DB"/>
                </a:solidFill>
                <a:effectLst/>
                <a:latin typeface="Söhne"/>
              </a:rPr>
              <a:t>" es una opción más básica y de bajo nivel, centrada en la funcionalidad fundamental de WebSocket, mientras que "socket.io" es una librería más avanzada que construye sobre WebSocket, agregando funcionalidades como manejo de reconexión, compatibilidad con varios protocolos de transporte y una comunidad más amplia. La elección entre ambas depende de los requisitos específicos de la aplicación, siendo "</a:t>
            </a:r>
            <a:r>
              <a:rPr lang="es-ES" b="0" i="0" dirty="0" err="1">
                <a:solidFill>
                  <a:srgbClr val="D1D5DB"/>
                </a:solidFill>
                <a:effectLst/>
                <a:latin typeface="Söhne"/>
              </a:rPr>
              <a:t>ws</a:t>
            </a:r>
            <a:r>
              <a:rPr lang="es-ES" b="0" i="0" dirty="0">
                <a:solidFill>
                  <a:srgbClr val="D1D5DB"/>
                </a:solidFill>
                <a:effectLst/>
                <a:latin typeface="Söhne"/>
              </a:rPr>
              <a:t>" adecuado para casos más simples y "socket.io" ofreciendo flexibilidad y características adicionales.</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35</a:t>
            </a:fld>
            <a:endParaRPr lang="es-ES"/>
          </a:p>
        </p:txBody>
      </p:sp>
    </p:spTree>
    <p:extLst>
      <p:ext uri="{BB962C8B-B14F-4D97-AF65-F5344CB8AC3E}">
        <p14:creationId xmlns:p14="http://schemas.microsoft.com/office/powerpoint/2010/main" val="87483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36</a:t>
            </a:fld>
            <a:endParaRPr lang="es-ES"/>
          </a:p>
        </p:txBody>
      </p:sp>
    </p:spTree>
    <p:extLst>
      <p:ext uri="{BB962C8B-B14F-4D97-AF65-F5344CB8AC3E}">
        <p14:creationId xmlns:p14="http://schemas.microsoft.com/office/powerpoint/2010/main" val="32274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anterior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37</a:t>
            </a:fld>
            <a:endParaRPr lang="es-ES"/>
          </a:p>
        </p:txBody>
      </p:sp>
    </p:spTree>
    <p:extLst>
      <p:ext uri="{BB962C8B-B14F-4D97-AF65-F5344CB8AC3E}">
        <p14:creationId xmlns:p14="http://schemas.microsoft.com/office/powerpoint/2010/main" val="137568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just">
              <a:buFont typeface="Arial" panose="020B0604020202020204" pitchFamily="34" charset="0"/>
              <a:buChar char="•"/>
            </a:pPr>
            <a:r>
              <a:rPr lang="es-ES" b="1" dirty="0"/>
              <a:t>SignalR</a:t>
            </a:r>
            <a:r>
              <a:rPr lang="es-ES" dirty="0"/>
              <a:t> es una tecnología que permite a un desarrollador crear un servicio que puede tener múltiples clientes y emitir mensajes a todos ellos o a un subconjunto de ellos en directo y en tiempo real.</a:t>
            </a:r>
          </a:p>
          <a:p>
            <a:pPr marL="285750" indent="-285750" algn="just">
              <a:buFont typeface="Arial" panose="020B0604020202020204" pitchFamily="34" charset="0"/>
              <a:buChar char="•"/>
            </a:pPr>
            <a:r>
              <a:rPr lang="es-ES" dirty="0"/>
              <a:t>Como desarrollador, no necesitas preocuparte demasiado por cómo función todo por detrás. </a:t>
            </a:r>
            <a:r>
              <a:rPr lang="es-ES" b="1" dirty="0"/>
              <a:t>SignalR</a:t>
            </a:r>
            <a:r>
              <a:rPr lang="es-ES" dirty="0"/>
              <a:t> hace el trabajo pesado por ti y se encarga de las diferentes formas en que los dispositivos pueden comunicarse en tiempo real. Puedes escribir tu código en C# y SignalR se encargará de que funcione en diferentes tecnologías, dependiendo de lo que sea mejor para el navegador web que esté utilizando el usuario.</a:t>
            </a:r>
          </a:p>
          <a:p>
            <a:pPr marL="285750" indent="-285750" algn="just">
              <a:buFont typeface="Arial" panose="020B0604020202020204" pitchFamily="34" charset="0"/>
              <a:buChar char="•"/>
            </a:pPr>
            <a:r>
              <a:rPr lang="es-ES" dirty="0"/>
              <a:t>Por ejemplo, si el navegador del usuario admite </a:t>
            </a:r>
            <a:r>
              <a:rPr lang="es-ES" b="1" dirty="0"/>
              <a:t>WebSocket</a:t>
            </a:r>
            <a:r>
              <a:rPr lang="es-ES" dirty="0"/>
              <a:t> , </a:t>
            </a:r>
            <a:r>
              <a:rPr lang="es-ES" b="1" dirty="0"/>
              <a:t>SignalR</a:t>
            </a:r>
            <a:r>
              <a:rPr lang="es-ES" dirty="0"/>
              <a:t> la utilizará. Pero si el navegador no es compatible, SignalR elegirá otras tecnologías para asegurarse de que tu código siga funcionando sin problemas. </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4116988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es como el punto de entrada crítico cuando trabajamos con SignalR, cuando abras tu página web, es decir, actives tu cliente lo que a hacer es conectarse a este “Hub” y ese “Hub” lo que va a hacer es mantener la conexión, es decir, es crear una conexión que vamos a mantener viva.  En resumen el </a:t>
            </a:r>
            <a:r>
              <a:rPr lang="es-ES" dirty="0" err="1"/>
              <a:t>hub</a:t>
            </a:r>
            <a:r>
              <a:rPr lang="es-ES" dirty="0"/>
              <a:t> es el encargado de enviar y recibir mensajes de todos los clientes conectados.</a:t>
            </a:r>
          </a:p>
          <a:p>
            <a:r>
              <a:rPr lang="es-ES" dirty="0"/>
              <a:t>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conexión que hay entre cliente y servidor en este caso siempre se mantendrá abierta a menos que el cliente se cierre. ¿Cómo podemos crear un Hub? Simplemente un </a:t>
            </a:r>
            <a:r>
              <a:rPr lang="es-ES" dirty="0" err="1"/>
              <a:t>hub</a:t>
            </a:r>
            <a:r>
              <a:rPr lang="es-ES" dirty="0"/>
              <a:t> es una clase que extiende del paquete Hub que proviene de la librería de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50</a:t>
            </a:fld>
            <a:endParaRPr lang="es-ES"/>
          </a:p>
        </p:txBody>
      </p:sp>
    </p:spTree>
    <p:extLst>
      <p:ext uri="{BB962C8B-B14F-4D97-AF65-F5344CB8AC3E}">
        <p14:creationId xmlns:p14="http://schemas.microsoft.com/office/powerpoint/2010/main" val="406211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digamos que el servidor actúa como aquella persona que constantemente olvida tu nombre o no recuerda quién eres y en caso de querer comunicarte con ella, debes ser tú el primero que debes de tomar la iniciativa. 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concentradores llaman al código del lado del cliente enviando mensajes que contienen el nombre y los parámetros del método del lado del cliente. Los objetos enviados como parámetros de método se </a:t>
            </a:r>
            <a:r>
              <a:rPr lang="es-ES" dirty="0" err="1"/>
              <a:t>deserializan</a:t>
            </a:r>
            <a:r>
              <a:rPr lang="es-ES" dirty="0"/>
              <a:t> mediante el protocolo configurado. El cliente intenta hacer coincidir el nombre con un método en el código del lado del cliente. Cuando el cliente encuentra una coincidencia, llama al método y le pasa los datos de los parámetros </a:t>
            </a:r>
            <a:r>
              <a:rPr lang="es-ES" dirty="0" err="1"/>
              <a:t>des-serializados</a:t>
            </a:r>
            <a:r>
              <a:rPr lang="es-ES" dirty="0"/>
              <a:t>.</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61</a:t>
            </a:fld>
            <a:endParaRPr lang="es-ES"/>
          </a:p>
        </p:txBody>
      </p:sp>
    </p:spTree>
    <p:extLst>
      <p:ext uri="{BB962C8B-B14F-4D97-AF65-F5344CB8AC3E}">
        <p14:creationId xmlns:p14="http://schemas.microsoft.com/office/powerpoint/2010/main" val="3454105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69</a:t>
            </a:fld>
            <a:endParaRPr lang="es-ES"/>
          </a:p>
        </p:txBody>
      </p:sp>
    </p:spTree>
    <p:extLst>
      <p:ext uri="{BB962C8B-B14F-4D97-AF65-F5344CB8AC3E}">
        <p14:creationId xmlns:p14="http://schemas.microsoft.com/office/powerpoint/2010/main" val="294513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pasar por ejemplo que </a:t>
            </a:r>
            <a:r>
              <a:rPr lang="es-ES" dirty="0" err="1"/>
              <a:t>querramos</a:t>
            </a:r>
            <a:r>
              <a:rPr lang="es-ES" dirty="0"/>
              <a:t> hacer una exportación a Excel de una tabla, entonces pulsamos el botón exportar y se manda una notificación al front “El Excel se está preparando” y nos quedamos a la espera para que cuando la tarea termine notifique al front “El Excel está listo” pero queremos que aunque el cliente esté en dos pestañas distintas de la aplicación recibe en ambas la notificación. Para eso utilizaremos </a:t>
            </a:r>
            <a:r>
              <a:rPr lang="es-ES" dirty="0" err="1"/>
              <a:t>User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75</a:t>
            </a:fld>
            <a:endParaRPr lang="es-ES"/>
          </a:p>
        </p:txBody>
      </p:sp>
    </p:spTree>
    <p:extLst>
      <p:ext uri="{BB962C8B-B14F-4D97-AF65-F5344CB8AC3E}">
        <p14:creationId xmlns:p14="http://schemas.microsoft.com/office/powerpoint/2010/main" val="3921850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Imaginaos que ahora queremos ser más sofisticados, que esta modificación se la queremos enviar a </a:t>
            </a:r>
            <a:r>
              <a:rPr lang="es-ES" dirty="0" err="1"/>
              <a:t>ana</a:t>
            </a:r>
            <a:r>
              <a:rPr lang="es-ES" dirty="0"/>
              <a:t> y rosa. Puedes pasarle por el método una lista de los </a:t>
            </a:r>
            <a:r>
              <a:rPr lang="es-ES" dirty="0" err="1"/>
              <a:t>los</a:t>
            </a:r>
            <a:r>
              <a:rPr lang="es-ES" dirty="0"/>
              <a:t> id de usuario o correo electrónico del usuario. Podemos ver que tenemos una identidad y que podemos incorporar con SignalR y que podemos ser bastante sofisticamos pero digamos que tiene muchos usuarios en su sitio web y, según los roles, desea que todos los usuarios en ese mismo rol sean notificados para eso tenemos algo llamado </a:t>
            </a:r>
            <a:r>
              <a:rPr lang="es-ES" dirty="0" err="1"/>
              <a:t>groups</a:t>
            </a:r>
            <a:r>
              <a:rPr lang="es-ES" dirty="0"/>
              <a:t> donde podemos agrupar todos los usuarios por grupos y luego </a:t>
            </a:r>
            <a:r>
              <a:rPr lang="es-ES" dirty="0" err="1"/>
              <a:t>ponedemos</a:t>
            </a:r>
            <a:r>
              <a:rPr lang="es-ES" dirty="0"/>
              <a:t> enviar una notificación a un grupo en particular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76</a:t>
            </a:fld>
            <a:endParaRPr lang="es-ES"/>
          </a:p>
        </p:txBody>
      </p:sp>
    </p:spTree>
    <p:extLst>
      <p:ext uri="{BB962C8B-B14F-4D97-AF65-F5344CB8AC3E}">
        <p14:creationId xmlns:p14="http://schemas.microsoft.com/office/powerpoint/2010/main" val="4232119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Tenemos una última opción que es </a:t>
            </a:r>
            <a:r>
              <a:rPr lang="es-ES" dirty="0" err="1"/>
              <a:t>None</a:t>
            </a:r>
            <a:r>
              <a:rPr lang="es-ES" dirty="0"/>
              <a:t>, pero </a:t>
            </a:r>
            <a:r>
              <a:rPr lang="es-ES" dirty="0" err="1"/>
              <a:t>qu</a:t>
            </a:r>
            <a:r>
              <a:rPr lang="es-ES" dirty="0"/>
              <a:t> </a:t>
            </a:r>
            <a:r>
              <a:rPr lang="es-ES" dirty="0" err="1"/>
              <a:t>eno</a:t>
            </a:r>
            <a:r>
              <a:rPr lang="es-ES" dirty="0"/>
              <a:t> es útil porque sino no estaríamos utilizando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81</a:t>
            </a:fld>
            <a:endParaRPr lang="es-ES"/>
          </a:p>
        </p:txBody>
      </p:sp>
    </p:spTree>
    <p:extLst>
      <p:ext uri="{BB962C8B-B14F-4D97-AF65-F5344CB8AC3E}">
        <p14:creationId xmlns:p14="http://schemas.microsoft.com/office/powerpoint/2010/main" val="258751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89</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90</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SignalR</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92</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97</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cuales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a:t>
            </a:r>
            <a:r>
              <a:rPr lang="es-ES" dirty="0" err="1"/>
              <a:t>ténica</a:t>
            </a:r>
            <a:r>
              <a:rPr lang="es-ES" dirty="0"/>
              <a:t> no tiene un creador específico ya que se desarrollo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estamos consumiendo ahí unos recursos </a:t>
            </a:r>
            <a:r>
              <a:rPr lang="es-ES" dirty="0" err="1"/>
              <a:t>inncesariamente</a:t>
            </a:r>
            <a:r>
              <a:rPr lang="es-ES" dirty="0"/>
              <a:t> ya que si el servidor no tiene datos disponibles con frecuencia lo que va ocurriendo es que las </a:t>
            </a:r>
            <a:r>
              <a:rPr lang="es-ES" dirty="0" err="1"/>
              <a:t>peticiónes</a:t>
            </a:r>
            <a:r>
              <a:rPr lang="es-ES" dirty="0"/>
              <a:t> tienen </a:t>
            </a:r>
            <a:r>
              <a:rPr lang="es-ES" dirty="0" err="1"/>
              <a:t>timeouts</a:t>
            </a:r>
            <a:r>
              <a:rPr lang="es-ES" dirty="0"/>
              <a:t> y en caso de ocurrir esto inmediatamente se levanta otra petición hacia el server y esto empieza a </a:t>
            </a:r>
            <a:r>
              <a:rPr lang="es-ES" dirty="0" err="1"/>
              <a:t>acrearnos</a:t>
            </a:r>
            <a:r>
              <a:rPr lang="es-ES" dirty="0"/>
              <a:t> una gran cantidad de tráfico HTTP innecesario.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creador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La más destacable de esta tecnología es que es bidireccional desde un servidor al cliente. Esto según como se mire puede ser una ventaja o desventaja. Pero la idea con esto es valorar qué es lo que buscamos en nuestra aplicación y decidir la tecnología a utilizar.</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y esta tecnología entonces fuese perfecta para ese tipo de implementaciones. Entonces en este caso no lo consideraríamos una desventaja. Y la otra desventaja estaría relacionada con el uso del protocolo de HTTP ya que si hay algún fallo en la red podríamos tener perdida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 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servidor.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Esto ayuda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a:t>
            </a:r>
            <a:r>
              <a:rPr lang="es-ES" b="0" i="0" dirty="0" err="1">
                <a:solidFill>
                  <a:srgbClr val="E3E3E3"/>
                </a:solidFill>
                <a:effectLst/>
                <a:latin typeface="Google Sans"/>
              </a:rPr>
              <a:t>nps</a:t>
            </a:r>
            <a:r>
              <a:rPr lang="es-ES" b="0" i="0" dirty="0">
                <a:solidFill>
                  <a:srgbClr val="E3E3E3"/>
                </a:solidFill>
                <a:effectLst/>
                <a:latin typeface="Google Sans"/>
              </a:rPr>
              <a:t> </a:t>
            </a:r>
            <a:r>
              <a:rPr lang="es-ES" b="0" i="0" dirty="0" err="1">
                <a:solidFill>
                  <a:srgbClr val="E3E3E3"/>
                </a:solidFill>
                <a:effectLst/>
                <a:latin typeface="Google Sans"/>
              </a:rPr>
              <a:t>darantiza</a:t>
            </a:r>
            <a:r>
              <a:rPr lang="es-ES" b="0" i="0" dirty="0">
                <a:solidFill>
                  <a:srgbClr val="E3E3E3"/>
                </a:solidFill>
                <a:effectLst/>
                <a:latin typeface="Google Sans"/>
              </a:rPr>
              <a:t>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punto vamos a hablar de </a:t>
            </a:r>
            <a:r>
              <a:rPr lang="es-ES" dirty="0" err="1"/>
              <a:t>forever</a:t>
            </a:r>
            <a:r>
              <a:rPr lang="es-ES" dirty="0"/>
              <a:t> </a:t>
            </a:r>
            <a:r>
              <a:rPr lang="es-ES" dirty="0" err="1"/>
              <a:t>frame</a:t>
            </a:r>
            <a:r>
              <a:rPr lang="es-ES" dirty="0"/>
              <a:t>  </a:t>
            </a:r>
            <a:r>
              <a:rPr lang="es-ES" dirty="0" err="1"/>
              <a:t>Forever</a:t>
            </a:r>
            <a:r>
              <a:rPr lang="es-ES" dirty="0"/>
              <a:t> </a:t>
            </a:r>
            <a:r>
              <a:rPr lang="es-ES" dirty="0" err="1"/>
              <a:t>frame</a:t>
            </a:r>
            <a:r>
              <a:rPr lang="es-ES" dirty="0"/>
              <a:t> no tiene un creador especifico, se trata exactamente de una comunicación en tiempo real que utiliza un </a:t>
            </a:r>
            <a:r>
              <a:rPr lang="es-ES" dirty="0" err="1"/>
              <a:t>iframe</a:t>
            </a:r>
            <a:r>
              <a:rPr lang="es-ES" dirty="0"/>
              <a:t> que nunca se cierra. A través de este </a:t>
            </a:r>
            <a:r>
              <a:rPr lang="es-ES" dirty="0" err="1"/>
              <a:t>iframe</a:t>
            </a:r>
            <a:r>
              <a:rPr lang="es-ES" dirty="0"/>
              <a:t>, el servidor puede enviar actualizaciones o eventos al cliente.</a:t>
            </a:r>
          </a:p>
          <a:p>
            <a:r>
              <a:rPr lang="es-ES" dirty="0"/>
              <a:t>Tiene diferentes ventajas como por ejemplo las compatibilidad con los navegadores y la posibilidad de establecer una comunicación permanente entre el servidor y el cliente.</a:t>
            </a:r>
          </a:p>
          <a:p>
            <a:r>
              <a:rPr lang="es-ES" dirty="0"/>
              <a:t>Como desventajas tenemos el consumo excesivo de recursos del servidor y del cliente debido a que mantiene conexiones abiertas permanentemente. Otra desventaja a raíz de mantener las conexiones permanentes sería las posibles vulnerabilidades que puede causar esto como por ejemplo que un atacante te inserte código malicioso en el </a:t>
            </a:r>
            <a:r>
              <a:rPr lang="es-ES" dirty="0" err="1"/>
              <a:t>iframe</a:t>
            </a:r>
            <a:r>
              <a:rPr lang="es-ES" dirty="0"/>
              <a:t> o la posibilidad de que algún momento la información que se recibe desde el servidor quede expuesta o similares…</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358867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waves">
  <p:cSld name="Blank bottom waves">
    <p:spTree>
      <p:nvGrpSpPr>
        <p:cNvPr id="1" name="Shape 72"/>
        <p:cNvGrpSpPr/>
        <p:nvPr/>
      </p:nvGrpSpPr>
      <p:grpSpPr>
        <a:xfrm>
          <a:off x="0" y="0"/>
          <a:ext cx="0" cy="0"/>
          <a:chOff x="0" y="0"/>
          <a:chExt cx="0" cy="0"/>
        </a:xfrm>
      </p:grpSpPr>
      <p:grpSp>
        <p:nvGrpSpPr>
          <p:cNvPr id="73" name="Google Shape;73;p11"/>
          <p:cNvGrpSpPr/>
          <p:nvPr/>
        </p:nvGrpSpPr>
        <p:grpSpPr>
          <a:xfrm>
            <a:off x="-13745" y="4780431"/>
            <a:ext cx="9918836" cy="2076000"/>
            <a:chOff x="1669785" y="210240"/>
            <a:chExt cx="3861435" cy="1568450"/>
          </a:xfrm>
        </p:grpSpPr>
        <p:sp>
          <p:nvSpPr>
            <p:cNvPr id="74" name="Google Shape;74;p11"/>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50">
                <a:solidFill>
                  <a:srgbClr val="000000"/>
                </a:solidFill>
                <a:latin typeface="Calibri"/>
                <a:ea typeface="Calibri"/>
                <a:cs typeface="Calibri"/>
                <a:sym typeface="Calibri"/>
              </a:endParaRPr>
            </a:p>
          </p:txBody>
        </p:sp>
      </p:grpSp>
      <p:sp>
        <p:nvSpPr>
          <p:cNvPr id="77" name="Google Shape;77;p11"/>
          <p:cNvSpPr txBox="1">
            <a:spLocks noGrp="1"/>
          </p:cNvSpPr>
          <p:nvPr>
            <p:ph type="sldNum" idx="12"/>
          </p:nvPr>
        </p:nvSpPr>
        <p:spPr>
          <a:xfrm>
            <a:off x="9187299" y="6333135"/>
            <a:ext cx="594425"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2070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16/01/2024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16/01/2024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16/01/2024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16/01/2024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gif"/><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2024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a:t>
            </a:r>
            <a:r>
              <a:rPr lang="es-ES" dirty="0" err="1">
                <a:solidFill>
                  <a:schemeClr val="tx1"/>
                </a:solidFill>
              </a:rPr>
              <a:t>Websocket</a:t>
            </a:r>
            <a:r>
              <a:rPr lang="es-ES" dirty="0">
                <a:solidFill>
                  <a:schemeClr val="tx1"/>
                </a:solidFill>
              </a:rPr>
              <a: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Forever</a:t>
            </a:r>
            <a:r>
              <a:rPr lang="es-ES" b="1" dirty="0"/>
              <a:t> </a:t>
            </a:r>
            <a:r>
              <a:rPr lang="es-ES" b="1" dirty="0" err="1"/>
              <a:t>Frame</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3" name="CuadroTexto 2">
            <a:extLst>
              <a:ext uri="{FF2B5EF4-FFF2-40B4-BE49-F238E27FC236}">
                <a16:creationId xmlns:a16="http://schemas.microsoft.com/office/drawing/2014/main" id="{563A850D-4FAC-42EA-9B2D-0BE1CC466DE9}"/>
              </a:ext>
            </a:extLst>
          </p:cNvPr>
          <p:cNvSpPr txBox="1"/>
          <p:nvPr/>
        </p:nvSpPr>
        <p:spPr>
          <a:xfrm>
            <a:off x="300447" y="1194138"/>
            <a:ext cx="9261564" cy="1477328"/>
          </a:xfrm>
          <a:prstGeom prst="rect">
            <a:avLst/>
          </a:prstGeom>
          <a:noFill/>
        </p:spPr>
        <p:txBody>
          <a:bodyPr wrap="square">
            <a:spAutoFit/>
          </a:bodyPr>
          <a:lstStyle/>
          <a:p>
            <a:pPr marL="285750" indent="-285750">
              <a:buFont typeface="Arial" panose="020B0604020202020204" pitchFamily="34" charset="0"/>
              <a:buChar char="•"/>
            </a:pPr>
            <a:r>
              <a:rPr lang="es-ES" b="0" i="0" dirty="0">
                <a:effectLst/>
                <a:latin typeface="Söhne"/>
              </a:rPr>
              <a:t>El concepto de </a:t>
            </a: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a:t>
            </a:r>
            <a:r>
              <a:rPr lang="es-ES" b="0" i="0" u="sng" dirty="0">
                <a:effectLst/>
                <a:latin typeface="Söhne"/>
              </a:rPr>
              <a:t>no tiene un creador específico</a:t>
            </a:r>
            <a:r>
              <a:rPr lang="es-ES" b="0" i="0" dirty="0">
                <a:effectLst/>
                <a:latin typeface="Söhne"/>
              </a:rPr>
              <a:t>, ya que es más una técnica que ha sido utilizada en el desarrollo web.</a:t>
            </a:r>
          </a:p>
          <a:p>
            <a:pPr marL="285750" indent="-285750">
              <a:buFont typeface="Arial" panose="020B0604020202020204" pitchFamily="34" charset="0"/>
              <a:buChar char="•"/>
            </a:pPr>
            <a:r>
              <a:rPr lang="es-ES" b="0" i="0" dirty="0" err="1">
                <a:effectLst/>
                <a:latin typeface="Söhne"/>
              </a:rPr>
              <a:t>Forever</a:t>
            </a:r>
            <a:r>
              <a:rPr lang="es-ES" b="0" i="0" dirty="0">
                <a:effectLst/>
                <a:latin typeface="Söhne"/>
              </a:rPr>
              <a:t> </a:t>
            </a:r>
            <a:r>
              <a:rPr lang="es-ES" b="0" i="0" dirty="0" err="1">
                <a:effectLst/>
                <a:latin typeface="Söhne"/>
              </a:rPr>
              <a:t>Frame</a:t>
            </a:r>
            <a:r>
              <a:rPr lang="es-ES" b="0" i="0" dirty="0">
                <a:effectLst/>
                <a:latin typeface="Söhne"/>
              </a:rPr>
              <a:t> es una técnica de comunicación en tiempo real que utiliza un </a:t>
            </a:r>
            <a:r>
              <a:rPr lang="es-ES" b="0" i="0" dirty="0" err="1">
                <a:effectLst/>
                <a:latin typeface="Söhne"/>
              </a:rPr>
              <a:t>iframe</a:t>
            </a:r>
            <a:r>
              <a:rPr lang="es-ES" b="0" i="0" dirty="0">
                <a:effectLst/>
                <a:latin typeface="Söhne"/>
              </a:rPr>
              <a:t> (elemento HTML que permite incrustar otro documento dentro de la página) que nunca se cierra. A través de este </a:t>
            </a:r>
            <a:r>
              <a:rPr lang="es-ES" b="0" i="0" dirty="0" err="1">
                <a:effectLst/>
                <a:latin typeface="Söhne"/>
              </a:rPr>
              <a:t>iframe</a:t>
            </a:r>
            <a:r>
              <a:rPr lang="es-ES" b="0" i="0" dirty="0">
                <a:effectLst/>
                <a:latin typeface="Söhne"/>
              </a:rPr>
              <a:t>, el servidor puede enviar actualizaciones o eventos al cliente.</a:t>
            </a:r>
            <a:endParaRPr lang="es-ES" dirty="0"/>
          </a:p>
        </p:txBody>
      </p:sp>
      <p:sp>
        <p:nvSpPr>
          <p:cNvPr id="7" name="Rectángulo: esquinas redondeadas 6">
            <a:extLst>
              <a:ext uri="{FF2B5EF4-FFF2-40B4-BE49-F238E27FC236}">
                <a16:creationId xmlns:a16="http://schemas.microsoft.com/office/drawing/2014/main" id="{1879659E-9F62-DF9D-18B5-EA61D383E667}"/>
              </a:ext>
            </a:extLst>
          </p:cNvPr>
          <p:cNvSpPr/>
          <p:nvPr/>
        </p:nvSpPr>
        <p:spPr>
          <a:xfrm>
            <a:off x="294603" y="2723220"/>
            <a:ext cx="9345786" cy="3520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DBC6B87D-8A6C-765E-CA74-7AAE3B756F4E}"/>
              </a:ext>
            </a:extLst>
          </p:cNvPr>
          <p:cNvSpPr txBox="1"/>
          <p:nvPr/>
        </p:nvSpPr>
        <p:spPr>
          <a:xfrm>
            <a:off x="547965" y="2913972"/>
            <a:ext cx="8839061" cy="31393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Compatibilidad: </a:t>
            </a:r>
            <a:r>
              <a:rPr lang="es-ES" dirty="0" err="1">
                <a:solidFill>
                  <a:schemeClr val="tx1"/>
                </a:solidFill>
              </a:rPr>
              <a:t>Forever</a:t>
            </a:r>
            <a:r>
              <a:rPr lang="es-ES" dirty="0">
                <a:solidFill>
                  <a:schemeClr val="tx1"/>
                </a:solidFill>
              </a:rPr>
              <a:t> </a:t>
            </a:r>
            <a:r>
              <a:rPr lang="es-ES" dirty="0" err="1">
                <a:solidFill>
                  <a:schemeClr val="tx1"/>
                </a:solidFill>
              </a:rPr>
              <a:t>Frame</a:t>
            </a:r>
            <a:r>
              <a:rPr lang="es-ES" dirty="0">
                <a:solidFill>
                  <a:schemeClr val="tx1"/>
                </a:solidFill>
              </a:rPr>
              <a:t> funciona en navegadores que admiten </a:t>
            </a:r>
            <a:r>
              <a:rPr lang="es-ES" dirty="0" err="1">
                <a:solidFill>
                  <a:schemeClr val="tx1"/>
                </a:solidFill>
              </a:rPr>
              <a:t>iframes</a:t>
            </a:r>
            <a:r>
              <a:rPr lang="es-ES" dirty="0">
                <a:solidFill>
                  <a:schemeClr val="tx1"/>
                </a:solidFill>
              </a:rPr>
              <a:t> y JavaScript, lo que lo hace compatible con una variedad de navegadores.</a:t>
            </a:r>
          </a:p>
          <a:p>
            <a:pPr marL="285750" indent="-285750">
              <a:buFont typeface="Arial" panose="020B0604020202020204" pitchFamily="34" charset="0"/>
              <a:buChar char="•"/>
            </a:pPr>
            <a:r>
              <a:rPr lang="es-ES" dirty="0">
                <a:solidFill>
                  <a:schemeClr val="tx1"/>
                </a:solidFill>
              </a:rPr>
              <a:t>Comunicación Persistente: Permite la comunicación persistente entre el servidor y el cliente, facilitando la implementación de actualizaciones en tiempo real.</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Uso de Recursos: La técnica puede consumir recursos del servidor y del cliente, ya que mantiene conexiones abiertas permanentemente.</a:t>
            </a:r>
          </a:p>
          <a:p>
            <a:pPr marL="285750" indent="-285750">
              <a:buFont typeface="Arial" panose="020B0604020202020204" pitchFamily="34" charset="0"/>
              <a:buChar char="•"/>
            </a:pPr>
            <a:r>
              <a:rPr lang="es-ES" dirty="0">
                <a:solidFill>
                  <a:schemeClr val="tx1"/>
                </a:solidFill>
              </a:rPr>
              <a:t>Limitaciones de Seguridad: Debido a su naturaleza de mantener conexiones abiertas, podría haber implicaciones de seguridad, especialmente si no se implementa correctamente.</a:t>
            </a:r>
          </a:p>
        </p:txBody>
      </p:sp>
    </p:spTree>
    <p:extLst>
      <p:ext uri="{BB962C8B-B14F-4D97-AF65-F5344CB8AC3E}">
        <p14:creationId xmlns:p14="http://schemas.microsoft.com/office/powerpoint/2010/main" val="350086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a:t>SignalR</a:t>
            </a:r>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1754326"/>
          </a:xfrm>
          <a:prstGeom prst="rect">
            <a:avLst/>
          </a:prstGeom>
          <a:noFill/>
        </p:spPr>
        <p:txBody>
          <a:bodyPr wrap="square" rtlCol="0">
            <a:spAutoFit/>
          </a:bodyPr>
          <a:lstStyle/>
          <a:p>
            <a:pPr marL="285750" indent="-285750">
              <a:buFont typeface="Arial" panose="020B0604020202020204" pitchFamily="34" charset="0"/>
              <a:buChar char="•"/>
            </a:pPr>
            <a:r>
              <a:rPr lang="es-ES" dirty="0"/>
              <a:t>SignalR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dirty="0"/>
              <a:t>SignalR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dirty="0"/>
              <a:t>SignalR utiliza:</a:t>
            </a: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SignalR puede ser más complejo de implementar  se debe a que utiliza una variedad de técnicas, cada una con sus propias ventajas y desventajas.</a:t>
            </a:r>
          </a:p>
        </p:txBody>
      </p:sp>
      <p:pic>
        <p:nvPicPr>
          <p:cNvPr id="13" name="Imagen 12">
            <a:extLst>
              <a:ext uri="{FF2B5EF4-FFF2-40B4-BE49-F238E27FC236}">
                <a16:creationId xmlns:a16="http://schemas.microsoft.com/office/drawing/2014/main" id="{04982FE3-D4EB-CC34-EB7E-4138B26A8FDB}"/>
              </a:ext>
            </a:extLst>
          </p:cNvPr>
          <p:cNvPicPr>
            <a:picLocks noChangeAspect="1"/>
          </p:cNvPicPr>
          <p:nvPr/>
        </p:nvPicPr>
        <p:blipFill>
          <a:blip r:embed="rId3"/>
          <a:stretch>
            <a:fillRect/>
          </a:stretch>
        </p:blipFill>
        <p:spPr>
          <a:xfrm>
            <a:off x="633413" y="2897029"/>
            <a:ext cx="6362700" cy="295275"/>
          </a:xfrm>
          <a:prstGeom prst="rect">
            <a:avLst/>
          </a:prstGeom>
        </p:spPr>
      </p:pic>
    </p:spTree>
    <p:extLst>
      <p:ext uri="{BB962C8B-B14F-4D97-AF65-F5344CB8AC3E}">
        <p14:creationId xmlns:p14="http://schemas.microsoft.com/office/powerpoint/2010/main" val="385810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067" y="1804090"/>
            <a:ext cx="5342537" cy="356169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8757" y="721298"/>
            <a:ext cx="1736238" cy="498017"/>
          </a:xfrm>
        </p:spPr>
        <p:txBody>
          <a:bodyPr>
            <a:normAutofit/>
          </a:bodyPr>
          <a:lstStyle/>
          <a:p>
            <a:r>
              <a:rPr lang="es-ES" sz="1800" b="1" dirty="0">
                <a:latin typeface="+mn-lt"/>
              </a:rPr>
              <a:t>Chat en línea</a:t>
            </a:r>
          </a:p>
        </p:txBody>
      </p:sp>
      <p:pic>
        <p:nvPicPr>
          <p:cNvPr id="3074" name="Picture 2" descr="WhatsApp Web ya está aquí, WhatsApp en el navegador de PC | Computer Hoy">
            <a:extLst>
              <a:ext uri="{FF2B5EF4-FFF2-40B4-BE49-F238E27FC236}">
                <a16:creationId xmlns:a16="http://schemas.microsoft.com/office/drawing/2014/main" id="{212DAEDE-2B8E-74EA-390F-15C8CD918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56" y="3584935"/>
            <a:ext cx="3601262" cy="2031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lack Launches Redesigned Chat App, Amid Coronavirus Usage Spike">
            <a:extLst>
              <a:ext uri="{FF2B5EF4-FFF2-40B4-BE49-F238E27FC236}">
                <a16:creationId xmlns:a16="http://schemas.microsoft.com/office/drawing/2014/main" id="{0CBB9C92-F62C-BC05-2362-3168F0B65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145" y="797859"/>
            <a:ext cx="4200810" cy="31506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3AA0428-9D85-FF2D-4980-68324CDF01EF}"/>
              </a:ext>
            </a:extLst>
          </p:cNvPr>
          <p:cNvSpPr txBox="1">
            <a:spLocks/>
          </p:cNvSpPr>
          <p:nvPr/>
        </p:nvSpPr>
        <p:spPr>
          <a:xfrm>
            <a:off x="468856" y="5616417"/>
            <a:ext cx="3601262" cy="2530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200" dirty="0">
                <a:latin typeface="+mn-lt"/>
              </a:rPr>
              <a:t>WhatsApp</a:t>
            </a:r>
          </a:p>
        </p:txBody>
      </p:sp>
      <p:sp>
        <p:nvSpPr>
          <p:cNvPr id="3" name="Título 1">
            <a:extLst>
              <a:ext uri="{FF2B5EF4-FFF2-40B4-BE49-F238E27FC236}">
                <a16:creationId xmlns:a16="http://schemas.microsoft.com/office/drawing/2014/main" id="{1AB158D0-49B0-4299-B1A4-E55EE315D613}"/>
              </a:ext>
            </a:extLst>
          </p:cNvPr>
          <p:cNvSpPr txBox="1">
            <a:spLocks/>
          </p:cNvSpPr>
          <p:nvPr/>
        </p:nvSpPr>
        <p:spPr>
          <a:xfrm>
            <a:off x="4070118" y="5363339"/>
            <a:ext cx="3046486" cy="2530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Teams</a:t>
            </a:r>
            <a:endParaRPr lang="es-ES" sz="1200" dirty="0">
              <a:latin typeface="+mn-lt"/>
            </a:endParaRPr>
          </a:p>
        </p:txBody>
      </p:sp>
      <p:sp>
        <p:nvSpPr>
          <p:cNvPr id="8" name="Título 1">
            <a:extLst>
              <a:ext uri="{FF2B5EF4-FFF2-40B4-BE49-F238E27FC236}">
                <a16:creationId xmlns:a16="http://schemas.microsoft.com/office/drawing/2014/main" id="{793AD066-F101-8039-A1A8-A541BE174DBD}"/>
              </a:ext>
            </a:extLst>
          </p:cNvPr>
          <p:cNvSpPr txBox="1">
            <a:spLocks/>
          </p:cNvSpPr>
          <p:nvPr/>
        </p:nvSpPr>
        <p:spPr>
          <a:xfrm>
            <a:off x="7167268" y="3584934"/>
            <a:ext cx="2057695" cy="28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dirty="0" err="1">
                <a:latin typeface="+mn-lt"/>
              </a:rPr>
              <a:t>Slack</a:t>
            </a:r>
            <a:endParaRPr lang="es-ES" sz="1200" dirty="0">
              <a:latin typeface="+mn-lt"/>
            </a:endParaRPr>
          </a:p>
        </p:txBody>
      </p:sp>
    </p:spTree>
    <p:extLst>
      <p:ext uri="{BB962C8B-B14F-4D97-AF65-F5344CB8AC3E}">
        <p14:creationId xmlns:p14="http://schemas.microsoft.com/office/powerpoint/2010/main" val="2863961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896452"/>
            <a:ext cx="1736238" cy="498017"/>
          </a:xfrm>
        </p:spPr>
        <p:txBody>
          <a:bodyPr>
            <a:normAutofit/>
          </a:bodyPr>
          <a:lstStyle/>
          <a:p>
            <a:r>
              <a:rPr lang="es-ES" sz="1800" b="1" dirty="0">
                <a:latin typeface="+mn-lt"/>
              </a:rPr>
              <a:t>Juegos en línea</a:t>
            </a:r>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1380072"/>
            <a:ext cx="5157025" cy="29027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ortnite | Descárgalo y juega gratis - Epic Games Store">
            <a:extLst>
              <a:ext uri="{FF2B5EF4-FFF2-40B4-BE49-F238E27FC236}">
                <a16:creationId xmlns:a16="http://schemas.microsoft.com/office/drawing/2014/main" id="{EA3BED96-B39A-7D83-68CF-8865F4C6F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586" y="3051094"/>
            <a:ext cx="5160377" cy="290271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34C6E470-64C8-457E-DF76-3356F3B4C68E}"/>
              </a:ext>
            </a:extLst>
          </p:cNvPr>
          <p:cNvSpPr txBox="1">
            <a:spLocks/>
          </p:cNvSpPr>
          <p:nvPr/>
        </p:nvSpPr>
        <p:spPr>
          <a:xfrm>
            <a:off x="4064586" y="5953806"/>
            <a:ext cx="516037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Fortnite</a:t>
            </a:r>
            <a:endParaRPr lang="es-ES" sz="1200" b="1" dirty="0">
              <a:latin typeface="+mn-lt"/>
            </a:endParaRPr>
          </a:p>
        </p:txBody>
      </p:sp>
      <p:sp>
        <p:nvSpPr>
          <p:cNvPr id="6" name="Título 1">
            <a:extLst>
              <a:ext uri="{FF2B5EF4-FFF2-40B4-BE49-F238E27FC236}">
                <a16:creationId xmlns:a16="http://schemas.microsoft.com/office/drawing/2014/main" id="{40EA53B8-1787-B8A4-1568-FE61DC741149}"/>
              </a:ext>
            </a:extLst>
          </p:cNvPr>
          <p:cNvSpPr txBox="1">
            <a:spLocks/>
          </p:cNvSpPr>
          <p:nvPr/>
        </p:nvSpPr>
        <p:spPr>
          <a:xfrm>
            <a:off x="439040" y="4297181"/>
            <a:ext cx="37531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a:latin typeface="+mn-lt"/>
              </a:rPr>
              <a:t>Habbo</a:t>
            </a:r>
          </a:p>
        </p:txBody>
      </p:sp>
    </p:spTree>
    <p:extLst>
      <p:ext uri="{BB962C8B-B14F-4D97-AF65-F5344CB8AC3E}">
        <p14:creationId xmlns:p14="http://schemas.microsoft.com/office/powerpoint/2010/main" val="367766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400392" y="721298"/>
            <a:ext cx="1736238" cy="498017"/>
          </a:xfrm>
        </p:spPr>
        <p:txBody>
          <a:bodyPr>
            <a:normAutofit/>
          </a:bodyPr>
          <a:lstStyle/>
          <a:p>
            <a:r>
              <a:rPr lang="es-ES" sz="1800" b="1" dirty="0" err="1">
                <a:latin typeface="+mn-lt"/>
              </a:rPr>
              <a:t>Streaming</a:t>
            </a:r>
            <a:r>
              <a:rPr lang="es-ES" sz="1800" b="1" dirty="0">
                <a:latin typeface="+mn-lt"/>
              </a:rPr>
              <a:t> video</a:t>
            </a:r>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1219315"/>
            <a:ext cx="5193736" cy="289291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ightstream Studio on YouTube">
            <a:extLst>
              <a:ext uri="{FF2B5EF4-FFF2-40B4-BE49-F238E27FC236}">
                <a16:creationId xmlns:a16="http://schemas.microsoft.com/office/drawing/2014/main" id="{DB262A45-A776-1987-209E-3D56F0F74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62" b="9724"/>
          <a:stretch/>
        </p:blipFill>
        <p:spPr bwMode="auto">
          <a:xfrm>
            <a:off x="3236552" y="2945674"/>
            <a:ext cx="6269056" cy="29273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6D289C-BFDB-6A9A-7F22-B914C28CE9E3}"/>
              </a:ext>
            </a:extLst>
          </p:cNvPr>
          <p:cNvSpPr txBox="1">
            <a:spLocks/>
          </p:cNvSpPr>
          <p:nvPr/>
        </p:nvSpPr>
        <p:spPr>
          <a:xfrm>
            <a:off x="443046" y="4112226"/>
            <a:ext cx="2797512"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Twitch</a:t>
            </a:r>
            <a:endParaRPr lang="es-ES" sz="1200" b="1" dirty="0">
              <a:latin typeface="+mn-lt"/>
            </a:endParaRPr>
          </a:p>
        </p:txBody>
      </p:sp>
      <p:sp>
        <p:nvSpPr>
          <p:cNvPr id="6" name="Título 1">
            <a:extLst>
              <a:ext uri="{FF2B5EF4-FFF2-40B4-BE49-F238E27FC236}">
                <a16:creationId xmlns:a16="http://schemas.microsoft.com/office/drawing/2014/main" id="{09968439-0AD9-6446-5E39-C9B47D1FF5B0}"/>
              </a:ext>
            </a:extLst>
          </p:cNvPr>
          <p:cNvSpPr txBox="1">
            <a:spLocks/>
          </p:cNvSpPr>
          <p:nvPr/>
        </p:nvSpPr>
        <p:spPr>
          <a:xfrm>
            <a:off x="3236552" y="5873026"/>
            <a:ext cx="6269056" cy="2526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err="1">
                <a:latin typeface="+mn-lt"/>
              </a:rPr>
              <a:t>Youtube</a:t>
            </a:r>
            <a:endParaRPr lang="es-ES" sz="1200" b="1" dirty="0">
              <a:latin typeface="+mn-lt"/>
            </a:endParaRPr>
          </a:p>
        </p:txBody>
      </p:sp>
    </p:spTree>
    <p:extLst>
      <p:ext uri="{BB962C8B-B14F-4D97-AF65-F5344CB8AC3E}">
        <p14:creationId xmlns:p14="http://schemas.microsoft.com/office/powerpoint/2010/main" val="405208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918525"/>
            <a:ext cx="4379124" cy="3318402"/>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236927"/>
            <a:ext cx="4305973" cy="276999"/>
          </a:xfrm>
          <a:prstGeom prst="rect">
            <a:avLst/>
          </a:prstGeom>
          <a:noFill/>
        </p:spPr>
        <p:txBody>
          <a:bodyPr wrap="square">
            <a:spAutoFit/>
          </a:bodyPr>
          <a:lstStyle/>
          <a:p>
            <a:pPr algn="ctr"/>
            <a:r>
              <a:rPr lang="es-ES" sz="1200" b="1" dirty="0"/>
              <a:t>es.investing.com</a:t>
            </a:r>
          </a:p>
        </p:txBody>
      </p:sp>
      <p:pic>
        <p:nvPicPr>
          <p:cNvPr id="6" name="Imagen 5" descr="Interfaz de usuario gráfica, Aplicación&#10;&#10;Descripción generada automáticamente">
            <a:extLst>
              <a:ext uri="{FF2B5EF4-FFF2-40B4-BE49-F238E27FC236}">
                <a16:creationId xmlns:a16="http://schemas.microsoft.com/office/drawing/2014/main" id="{DE28ECB6-89D9-0960-C719-06A29D8C0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237708"/>
            <a:ext cx="4486974" cy="2382583"/>
          </a:xfrm>
          <a:prstGeom prst="rect">
            <a:avLst/>
          </a:prstGeom>
        </p:spPr>
      </p:pic>
      <p:sp>
        <p:nvSpPr>
          <p:cNvPr id="8" name="CuadroTexto 7">
            <a:extLst>
              <a:ext uri="{FF2B5EF4-FFF2-40B4-BE49-F238E27FC236}">
                <a16:creationId xmlns:a16="http://schemas.microsoft.com/office/drawing/2014/main" id="{7D8BEBA2-BE60-6FC6-D2D6-3757F8B38587}"/>
              </a:ext>
            </a:extLst>
          </p:cNvPr>
          <p:cNvSpPr txBox="1"/>
          <p:nvPr/>
        </p:nvSpPr>
        <p:spPr>
          <a:xfrm>
            <a:off x="4953001" y="4620291"/>
            <a:ext cx="4486974" cy="276999"/>
          </a:xfrm>
          <a:prstGeom prst="rect">
            <a:avLst/>
          </a:prstGeom>
          <a:noFill/>
        </p:spPr>
        <p:txBody>
          <a:bodyPr wrap="square">
            <a:spAutoFit/>
          </a:bodyPr>
          <a:lstStyle/>
          <a:p>
            <a:pPr algn="ctr"/>
            <a:r>
              <a:rPr lang="es-ES" sz="1200" b="1" dirty="0"/>
              <a:t>finanzas.com/divisas</a:t>
            </a:r>
          </a:p>
        </p:txBody>
      </p:sp>
    </p:spTree>
    <p:extLst>
      <p:ext uri="{BB962C8B-B14F-4D97-AF65-F5344CB8AC3E}">
        <p14:creationId xmlns:p14="http://schemas.microsoft.com/office/powerpoint/2010/main" val="7672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5F2FD-897D-9ACB-6C93-ADF8399C2FD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E3AADB6-F004-F0BB-45EA-7EE3765A14C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37D2D3A-A35F-B7E6-D8EE-2D8E5EA1F063}"/>
              </a:ext>
            </a:extLst>
          </p:cNvPr>
          <p:cNvSpPr>
            <a:spLocks noGrp="1"/>
          </p:cNvSpPr>
          <p:nvPr>
            <p:ph type="sldNum" sz="quarter" idx="12"/>
          </p:nvPr>
        </p:nvSpPr>
        <p:spPr/>
        <p:txBody>
          <a:bodyPr/>
          <a:lstStyle/>
          <a:p>
            <a:fld id="{9A396ACE-1A63-459D-82B4-27C23849521D}" type="slidenum">
              <a:rPr lang="es-ES" smtClean="0"/>
              <a:t>17</a:t>
            </a:fld>
            <a:endParaRPr lang="es-ES"/>
          </a:p>
        </p:txBody>
      </p:sp>
    </p:spTree>
    <p:extLst>
      <p:ext uri="{BB962C8B-B14F-4D97-AF65-F5344CB8AC3E}">
        <p14:creationId xmlns:p14="http://schemas.microsoft.com/office/powerpoint/2010/main" val="80163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880360" y="1438846"/>
            <a:ext cx="6651669" cy="2954655"/>
          </a:xfrm>
          <a:prstGeom prst="rect">
            <a:avLst/>
          </a:prstGeom>
          <a:noFill/>
        </p:spPr>
        <p:txBody>
          <a:bodyPr wrap="square">
            <a:spAutoFit/>
          </a:bodyPr>
          <a:lstStyle/>
          <a:p>
            <a:r>
              <a:rPr lang="es-ES" sz="1400" dirty="0"/>
              <a:t>Nombre proyecto</a:t>
            </a:r>
            <a:r>
              <a:rPr lang="es-ES" sz="1400" b="1" dirty="0"/>
              <a:t>: </a:t>
            </a:r>
            <a:r>
              <a:rPr lang="es-ES" sz="1400" b="1" dirty="0" err="1"/>
              <a:t>angular_chat_long_polling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a:p>
            <a:endParaRPr lang="es-ES" sz="1400" b="1" dirty="0"/>
          </a:p>
          <a:p>
            <a:r>
              <a:rPr lang="es-ES" sz="3200" b="1" dirty="0">
                <a:highlight>
                  <a:srgbClr val="FFFF00"/>
                </a:highlight>
              </a:rPr>
              <a:t>GITHUB</a:t>
            </a:r>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3" name="Imagen 2">
            <a:extLst>
              <a:ext uri="{FF2B5EF4-FFF2-40B4-BE49-F238E27FC236}">
                <a16:creationId xmlns:a16="http://schemas.microsoft.com/office/drawing/2014/main" id="{3104605C-CAAE-2743-7691-7990F5E8FA93}"/>
              </a:ext>
            </a:extLst>
          </p:cNvPr>
          <p:cNvPicPr>
            <a:picLocks noChangeAspect="1"/>
          </p:cNvPicPr>
          <p:nvPr/>
        </p:nvPicPr>
        <p:blipFill>
          <a:blip r:embed="rId2"/>
          <a:stretch>
            <a:fillRect/>
          </a:stretch>
        </p:blipFill>
        <p:spPr>
          <a:xfrm>
            <a:off x="373971" y="1438846"/>
            <a:ext cx="2400300" cy="3267075"/>
          </a:xfrm>
          <a:prstGeom prst="rect">
            <a:avLst/>
          </a:prstGeom>
        </p:spPr>
      </p:pic>
    </p:spTree>
    <p:extLst>
      <p:ext uri="{BB962C8B-B14F-4D97-AF65-F5344CB8AC3E}">
        <p14:creationId xmlns:p14="http://schemas.microsoft.com/office/powerpoint/2010/main" val="2150938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21</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49850" y="740155"/>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22</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3"/>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4"/>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Express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2" name="CuadroTexto 1">
            <a:extLst>
              <a:ext uri="{FF2B5EF4-FFF2-40B4-BE49-F238E27FC236}">
                <a16:creationId xmlns:a16="http://schemas.microsoft.com/office/drawing/2014/main" id="{AFDCF152-3A50-2077-FA07-0D5CE78568B2}"/>
              </a:ext>
            </a:extLst>
          </p:cNvPr>
          <p:cNvSpPr txBox="1"/>
          <p:nvPr/>
        </p:nvSpPr>
        <p:spPr>
          <a:xfrm>
            <a:off x="-18607" y="2054334"/>
            <a:ext cx="3196127" cy="369332"/>
          </a:xfrm>
          <a:prstGeom prst="rect">
            <a:avLst/>
          </a:prstGeom>
          <a:noFill/>
        </p:spPr>
        <p:txBody>
          <a:bodyPr wrap="square" rtlCol="0">
            <a:spAutoFit/>
          </a:bodyPr>
          <a:lstStyle/>
          <a:p>
            <a:r>
              <a:rPr lang="es-ES" dirty="0">
                <a:highlight>
                  <a:srgbClr val="FFFF00"/>
                </a:highlight>
              </a:rPr>
              <a:t>REVISAR IMPORT</a:t>
            </a:r>
          </a:p>
        </p:txBody>
      </p:sp>
    </p:spTree>
    <p:extLst>
      <p:ext uri="{BB962C8B-B14F-4D97-AF65-F5344CB8AC3E}">
        <p14:creationId xmlns:p14="http://schemas.microsoft.com/office/powerpoint/2010/main" val="4080796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731101-01BF-BCBB-2DCD-06C68CF66E47}"/>
              </a:ext>
            </a:extLst>
          </p:cNvPr>
          <p:cNvPicPr>
            <a:picLocks noChangeAspect="1"/>
          </p:cNvPicPr>
          <p:nvPr/>
        </p:nvPicPr>
        <p:blipFill>
          <a:blip r:embed="rId3"/>
          <a:stretch>
            <a:fillRect/>
          </a:stretch>
        </p:blipFill>
        <p:spPr>
          <a:xfrm>
            <a:off x="712087" y="1042416"/>
            <a:ext cx="8481825" cy="5033045"/>
          </a:xfrm>
          <a:prstGeom prst="rect">
            <a:avLst/>
          </a:prstGeom>
        </p:spPr>
      </p:pic>
      <p:sp>
        <p:nvSpPr>
          <p:cNvPr id="6" name="CuadroTexto 5">
            <a:extLst>
              <a:ext uri="{FF2B5EF4-FFF2-40B4-BE49-F238E27FC236}">
                <a16:creationId xmlns:a16="http://schemas.microsoft.com/office/drawing/2014/main" id="{0DD2B958-85D3-718E-48CC-E0523114746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8" name="Conector recto de flecha 7">
            <a:extLst>
              <a:ext uri="{FF2B5EF4-FFF2-40B4-BE49-F238E27FC236}">
                <a16:creationId xmlns:a16="http://schemas.microsoft.com/office/drawing/2014/main" id="{F575D71B-77A0-6D5F-E801-BCD40FCB2A7C}"/>
              </a:ext>
            </a:extLst>
          </p:cNvPr>
          <p:cNvCxnSpPr/>
          <p:nvPr/>
        </p:nvCxnSpPr>
        <p:spPr>
          <a:xfrm flipH="1">
            <a:off x="6729984" y="2386584"/>
            <a:ext cx="210312" cy="3931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FBE6C18-79EA-2852-1EA0-D6D4080C98CB}"/>
              </a:ext>
            </a:extLst>
          </p:cNvPr>
          <p:cNvPicPr>
            <a:picLocks noGrp="1" noChangeAspect="1"/>
          </p:cNvPicPr>
          <p:nvPr>
            <p:ph idx="1"/>
          </p:nvPr>
        </p:nvPicPr>
        <p:blipFill>
          <a:blip r:embed="rId2"/>
          <a:stretch>
            <a:fillRect/>
          </a:stretch>
        </p:blipFill>
        <p:spPr>
          <a:xfrm>
            <a:off x="144655" y="738463"/>
            <a:ext cx="6398741" cy="3796961"/>
          </a:xfrm>
        </p:spPr>
      </p:pic>
      <p:sp>
        <p:nvSpPr>
          <p:cNvPr id="4" name="Marcador de número de diapositiva 3">
            <a:extLst>
              <a:ext uri="{FF2B5EF4-FFF2-40B4-BE49-F238E27FC236}">
                <a16:creationId xmlns:a16="http://schemas.microsoft.com/office/drawing/2014/main" id="{96548023-F425-4AF7-55B9-E1BC0FD0D094}"/>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7" name="CuadroTexto 6">
            <a:extLst>
              <a:ext uri="{FF2B5EF4-FFF2-40B4-BE49-F238E27FC236}">
                <a16:creationId xmlns:a16="http://schemas.microsoft.com/office/drawing/2014/main" id="{B1EB0DF0-C41B-5DAC-4586-B7D80F7882C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8B75968A-0361-B9D6-8886-0560BF5D62F1}"/>
              </a:ext>
            </a:extLst>
          </p:cNvPr>
          <p:cNvPicPr>
            <a:picLocks noChangeAspect="1"/>
          </p:cNvPicPr>
          <p:nvPr/>
        </p:nvPicPr>
        <p:blipFill>
          <a:blip r:embed="rId3"/>
          <a:stretch>
            <a:fillRect/>
          </a:stretch>
        </p:blipFill>
        <p:spPr>
          <a:xfrm>
            <a:off x="2944368" y="2337271"/>
            <a:ext cx="6623304" cy="3930214"/>
          </a:xfrm>
          <a:prstGeom prst="rect">
            <a:avLst/>
          </a:prstGeom>
        </p:spPr>
      </p:pic>
    </p:spTree>
    <p:extLst>
      <p:ext uri="{BB962C8B-B14F-4D97-AF65-F5344CB8AC3E}">
        <p14:creationId xmlns:p14="http://schemas.microsoft.com/office/powerpoint/2010/main" val="134534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C0EC2C-FD1B-E34B-C4B3-500F68AB1D10}"/>
              </a:ext>
            </a:extLst>
          </p:cNvPr>
          <p:cNvSpPr>
            <a:spLocks noGrp="1"/>
          </p:cNvSpPr>
          <p:nvPr>
            <p:ph type="sldNum" sz="quarter" idx="12"/>
          </p:nvPr>
        </p:nvSpPr>
        <p:spPr/>
        <p:txBody>
          <a:bodyPr/>
          <a:lstStyle/>
          <a:p>
            <a:fld id="{9A396ACE-1A63-459D-82B4-27C23849521D}" type="slidenum">
              <a:rPr lang="es-ES" smtClean="0"/>
              <a:t>25</a:t>
            </a:fld>
            <a:endParaRPr lang="es-ES"/>
          </a:p>
        </p:txBody>
      </p:sp>
      <p:sp>
        <p:nvSpPr>
          <p:cNvPr id="7" name="CuadroTexto 6">
            <a:extLst>
              <a:ext uri="{FF2B5EF4-FFF2-40B4-BE49-F238E27FC236}">
                <a16:creationId xmlns:a16="http://schemas.microsoft.com/office/drawing/2014/main" id="{C5F2601C-F21C-9CC1-8E6B-46116A797595}"/>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8" name="CuadroTexto 7">
            <a:extLst>
              <a:ext uri="{FF2B5EF4-FFF2-40B4-BE49-F238E27FC236}">
                <a16:creationId xmlns:a16="http://schemas.microsoft.com/office/drawing/2014/main" id="{8B92BAFF-756C-614D-BF48-E333D5EF957B}"/>
              </a:ext>
            </a:extLst>
          </p:cNvPr>
          <p:cNvSpPr txBox="1"/>
          <p:nvPr/>
        </p:nvSpPr>
        <p:spPr>
          <a:xfrm>
            <a:off x="451814" y="887302"/>
            <a:ext cx="2256089" cy="369332"/>
          </a:xfrm>
          <a:prstGeom prst="rect">
            <a:avLst/>
          </a:prstGeom>
          <a:noFill/>
        </p:spPr>
        <p:txBody>
          <a:bodyPr wrap="square" rtlCol="0">
            <a:spAutoFit/>
          </a:bodyPr>
          <a:lstStyle/>
          <a:p>
            <a:r>
              <a:rPr lang="es-ES" b="1" dirty="0"/>
              <a:t>Proyecto Angular </a:t>
            </a:r>
          </a:p>
        </p:txBody>
      </p:sp>
      <p:pic>
        <p:nvPicPr>
          <p:cNvPr id="10" name="Imagen 9">
            <a:extLst>
              <a:ext uri="{FF2B5EF4-FFF2-40B4-BE49-F238E27FC236}">
                <a16:creationId xmlns:a16="http://schemas.microsoft.com/office/drawing/2014/main" id="{0214C282-0160-2183-CDC8-7CAE9E2996D9}"/>
              </a:ext>
            </a:extLst>
          </p:cNvPr>
          <p:cNvPicPr>
            <a:picLocks noChangeAspect="1"/>
          </p:cNvPicPr>
          <p:nvPr/>
        </p:nvPicPr>
        <p:blipFill>
          <a:blip r:embed="rId2"/>
          <a:stretch>
            <a:fillRect/>
          </a:stretch>
        </p:blipFill>
        <p:spPr>
          <a:xfrm>
            <a:off x="4638703" y="2698415"/>
            <a:ext cx="4722363" cy="3053161"/>
          </a:xfrm>
          <a:prstGeom prst="rect">
            <a:avLst/>
          </a:prstGeom>
        </p:spPr>
      </p:pic>
      <p:sp>
        <p:nvSpPr>
          <p:cNvPr id="11" name="CuadroTexto 10">
            <a:extLst>
              <a:ext uri="{FF2B5EF4-FFF2-40B4-BE49-F238E27FC236}">
                <a16:creationId xmlns:a16="http://schemas.microsoft.com/office/drawing/2014/main" id="{2866999E-A0A6-E64C-27CA-3E1DD11F7144}"/>
              </a:ext>
            </a:extLst>
          </p:cNvPr>
          <p:cNvSpPr txBox="1"/>
          <p:nvPr/>
        </p:nvSpPr>
        <p:spPr>
          <a:xfrm>
            <a:off x="4638703" y="2329083"/>
            <a:ext cx="2472850" cy="369332"/>
          </a:xfrm>
          <a:prstGeom prst="rect">
            <a:avLst/>
          </a:prstGeom>
          <a:noFill/>
        </p:spPr>
        <p:txBody>
          <a:bodyPr wrap="square" rtlCol="0">
            <a:spAutoFit/>
          </a:bodyPr>
          <a:lstStyle/>
          <a:p>
            <a:r>
              <a:rPr lang="es-ES" b="1" dirty="0"/>
              <a:t>Proyecto Express </a:t>
            </a:r>
          </a:p>
        </p:txBody>
      </p:sp>
      <p:pic>
        <p:nvPicPr>
          <p:cNvPr id="13" name="Imagen 12">
            <a:extLst>
              <a:ext uri="{FF2B5EF4-FFF2-40B4-BE49-F238E27FC236}">
                <a16:creationId xmlns:a16="http://schemas.microsoft.com/office/drawing/2014/main" id="{019130A3-87FA-38B1-3EC6-E288C8C5F6C3}"/>
              </a:ext>
            </a:extLst>
          </p:cNvPr>
          <p:cNvPicPr>
            <a:picLocks noChangeAspect="1"/>
          </p:cNvPicPr>
          <p:nvPr/>
        </p:nvPicPr>
        <p:blipFill>
          <a:blip r:embed="rId3"/>
          <a:stretch>
            <a:fillRect/>
          </a:stretch>
        </p:blipFill>
        <p:spPr>
          <a:xfrm>
            <a:off x="451814" y="1247108"/>
            <a:ext cx="4029103" cy="2968276"/>
          </a:xfrm>
          <a:prstGeom prst="rect">
            <a:avLst/>
          </a:prstGeom>
        </p:spPr>
      </p:pic>
    </p:spTree>
    <p:extLst>
      <p:ext uri="{BB962C8B-B14F-4D97-AF65-F5344CB8AC3E}">
        <p14:creationId xmlns:p14="http://schemas.microsoft.com/office/powerpoint/2010/main" val="3392025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26</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(Sondeo largo)</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354556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0" y="4150803"/>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la respuesta del receptor, los </a:t>
            </a:r>
            <a:r>
              <a:rPr lang="es-ES" b="1"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165" y="3475518"/>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4421" y="2742295"/>
            <a:ext cx="2294043" cy="1750801"/>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51269" y="5444683"/>
            <a:ext cx="4277347"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061888" y="5435957"/>
            <a:ext cx="4477512"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
        <p:nvSpPr>
          <p:cNvPr id="28" name="CuadroTexto 27">
            <a:extLst>
              <a:ext uri="{FF2B5EF4-FFF2-40B4-BE49-F238E27FC236}">
                <a16:creationId xmlns:a16="http://schemas.microsoft.com/office/drawing/2014/main" id="{86BFA905-5147-4721-47EC-8893E7C48AE7}"/>
              </a:ext>
            </a:extLst>
          </p:cNvPr>
          <p:cNvSpPr txBox="1"/>
          <p:nvPr/>
        </p:nvSpPr>
        <p:spPr>
          <a:xfrm>
            <a:off x="1661460" y="2739051"/>
            <a:ext cx="278717" cy="307777"/>
          </a:xfrm>
          <a:prstGeom prst="rect">
            <a:avLst/>
          </a:prstGeom>
          <a:solidFill>
            <a:schemeClr val="accent1"/>
          </a:solidFill>
        </p:spPr>
        <p:txBody>
          <a:bodyPr wrap="square" rtlCol="0">
            <a:spAutoFit/>
          </a:bodyPr>
          <a:lstStyle/>
          <a:p>
            <a:r>
              <a:rPr lang="es-ES" sz="1400" dirty="0"/>
              <a:t>1</a:t>
            </a:r>
          </a:p>
        </p:txBody>
      </p:sp>
      <p:sp>
        <p:nvSpPr>
          <p:cNvPr id="29" name="CuadroTexto 28">
            <a:extLst>
              <a:ext uri="{FF2B5EF4-FFF2-40B4-BE49-F238E27FC236}">
                <a16:creationId xmlns:a16="http://schemas.microsoft.com/office/drawing/2014/main" id="{A45F072C-5204-DC44-333A-8AE37C53AF7E}"/>
              </a:ext>
            </a:extLst>
          </p:cNvPr>
          <p:cNvSpPr txBox="1"/>
          <p:nvPr/>
        </p:nvSpPr>
        <p:spPr>
          <a:xfrm>
            <a:off x="2714244" y="3182580"/>
            <a:ext cx="278717" cy="307777"/>
          </a:xfrm>
          <a:prstGeom prst="rect">
            <a:avLst/>
          </a:prstGeom>
          <a:solidFill>
            <a:schemeClr val="accent1"/>
          </a:solidFill>
        </p:spPr>
        <p:txBody>
          <a:bodyPr wrap="square" rtlCol="0">
            <a:spAutoFit/>
          </a:bodyPr>
          <a:lstStyle/>
          <a:p>
            <a:r>
              <a:rPr lang="es-ES" sz="1400" dirty="0"/>
              <a:t>2</a:t>
            </a:r>
          </a:p>
        </p:txBody>
      </p:sp>
      <p:sp>
        <p:nvSpPr>
          <p:cNvPr id="30" name="CuadroTexto 29">
            <a:extLst>
              <a:ext uri="{FF2B5EF4-FFF2-40B4-BE49-F238E27FC236}">
                <a16:creationId xmlns:a16="http://schemas.microsoft.com/office/drawing/2014/main" id="{B2435859-FF5B-88F2-8D5F-AE0E3AF083EE}"/>
              </a:ext>
            </a:extLst>
          </p:cNvPr>
          <p:cNvSpPr txBox="1"/>
          <p:nvPr/>
        </p:nvSpPr>
        <p:spPr>
          <a:xfrm>
            <a:off x="4130315" y="2739050"/>
            <a:ext cx="278717" cy="307777"/>
          </a:xfrm>
          <a:prstGeom prst="rect">
            <a:avLst/>
          </a:prstGeom>
          <a:solidFill>
            <a:schemeClr val="accent1"/>
          </a:solidFill>
        </p:spPr>
        <p:txBody>
          <a:bodyPr wrap="square" rtlCol="0">
            <a:spAutoFit/>
          </a:bodyPr>
          <a:lstStyle/>
          <a:p>
            <a:r>
              <a:rPr lang="es-ES" sz="1400" dirty="0"/>
              <a:t>3</a:t>
            </a:r>
          </a:p>
        </p:txBody>
      </p:sp>
      <p:sp>
        <p:nvSpPr>
          <p:cNvPr id="31" name="CuadroTexto 30">
            <a:extLst>
              <a:ext uri="{FF2B5EF4-FFF2-40B4-BE49-F238E27FC236}">
                <a16:creationId xmlns:a16="http://schemas.microsoft.com/office/drawing/2014/main" id="{9B8995D0-F334-ADC0-5166-0A618610B00B}"/>
              </a:ext>
            </a:extLst>
          </p:cNvPr>
          <p:cNvSpPr txBox="1"/>
          <p:nvPr/>
        </p:nvSpPr>
        <p:spPr>
          <a:xfrm>
            <a:off x="2980877" y="3974453"/>
            <a:ext cx="278717" cy="307777"/>
          </a:xfrm>
          <a:prstGeom prst="rect">
            <a:avLst/>
          </a:prstGeom>
          <a:solidFill>
            <a:schemeClr val="accent1"/>
          </a:solidFill>
        </p:spPr>
        <p:txBody>
          <a:bodyPr wrap="square" rtlCol="0">
            <a:spAutoFit/>
          </a:bodyPr>
          <a:lstStyle/>
          <a:p>
            <a:r>
              <a:rPr lang="es-ES" sz="1400" dirty="0"/>
              <a:t>4</a:t>
            </a:r>
          </a:p>
        </p:txBody>
      </p:sp>
      <p:sp>
        <p:nvSpPr>
          <p:cNvPr id="32" name="CuadroTexto 31">
            <a:extLst>
              <a:ext uri="{FF2B5EF4-FFF2-40B4-BE49-F238E27FC236}">
                <a16:creationId xmlns:a16="http://schemas.microsoft.com/office/drawing/2014/main" id="{0E6E9043-5E6D-0B15-9858-206CDE57F9CB}"/>
              </a:ext>
            </a:extLst>
          </p:cNvPr>
          <p:cNvSpPr txBox="1"/>
          <p:nvPr/>
        </p:nvSpPr>
        <p:spPr>
          <a:xfrm>
            <a:off x="961888" y="4165696"/>
            <a:ext cx="278717" cy="307777"/>
          </a:xfrm>
          <a:prstGeom prst="rect">
            <a:avLst/>
          </a:prstGeom>
          <a:solidFill>
            <a:schemeClr val="accent1"/>
          </a:solidFill>
        </p:spPr>
        <p:txBody>
          <a:bodyPr wrap="square" rtlCol="0">
            <a:spAutoFit/>
          </a:bodyPr>
          <a:lstStyle/>
          <a:p>
            <a:r>
              <a:rPr lang="es-ES" sz="1400" dirty="0"/>
              <a:t>5</a:t>
            </a:r>
          </a:p>
        </p:txBody>
      </p:sp>
    </p:spTree>
    <p:extLst>
      <p:ext uri="{BB962C8B-B14F-4D97-AF65-F5344CB8AC3E}">
        <p14:creationId xmlns:p14="http://schemas.microsoft.com/office/powerpoint/2010/main" val="3736234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E1BBAC1-6C30-EACE-79F8-FE0946ABBF0D}"/>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8" name="CuadroTexto 7">
            <a:extLst>
              <a:ext uri="{FF2B5EF4-FFF2-40B4-BE49-F238E27FC236}">
                <a16:creationId xmlns:a16="http://schemas.microsoft.com/office/drawing/2014/main" id="{B7DF90FB-F38C-DA31-075A-FD8AEA04B127}"/>
              </a:ext>
            </a:extLst>
          </p:cNvPr>
          <p:cNvSpPr txBox="1"/>
          <p:nvPr/>
        </p:nvSpPr>
        <p:spPr>
          <a:xfrm>
            <a:off x="288417" y="913322"/>
            <a:ext cx="9329166" cy="923330"/>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b="1" dirty="0" err="1"/>
              <a:t>WebSockets</a:t>
            </a:r>
            <a:r>
              <a:rPr lang="es-ES" dirty="0"/>
              <a:t> establecen una conexión </a:t>
            </a:r>
            <a:r>
              <a:rPr lang="es-ES" b="1" dirty="0"/>
              <a:t>bidireccional persistente </a:t>
            </a:r>
            <a:r>
              <a:rPr lang="es-ES" dirty="0"/>
              <a:t>entre el cliente y el servidor en la capa de aplicación. </a:t>
            </a:r>
          </a:p>
          <a:p>
            <a:pPr marL="285750" indent="-285750">
              <a:buFont typeface="Arial" panose="020B0604020202020204" pitchFamily="34" charset="0"/>
              <a:buChar char="•"/>
            </a:pPr>
            <a:r>
              <a:rPr lang="es-ES" dirty="0"/>
              <a:t>Se utiliza una conexión </a:t>
            </a:r>
            <a:r>
              <a:rPr lang="es-ES" b="1" dirty="0"/>
              <a:t>TCP</a:t>
            </a:r>
            <a:r>
              <a:rPr lang="es-ES" dirty="0"/>
              <a:t> persistente en la capa de transporte.</a:t>
            </a:r>
          </a:p>
        </p:txBody>
      </p:sp>
      <p:sp>
        <p:nvSpPr>
          <p:cNvPr id="9" name="CuadroTexto 8">
            <a:extLst>
              <a:ext uri="{FF2B5EF4-FFF2-40B4-BE49-F238E27FC236}">
                <a16:creationId xmlns:a16="http://schemas.microsoft.com/office/drawing/2014/main" id="{CF5AC6E9-311C-A64A-D37F-F6BC276DA746}"/>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¿Cómo podríamos entender los </a:t>
            </a:r>
            <a:r>
              <a:rPr lang="es-ES" sz="2400" b="1" dirty="0" err="1">
                <a:ln w="22225">
                  <a:solidFill>
                    <a:schemeClr val="accent2"/>
                  </a:solidFill>
                  <a:prstDash val="solid"/>
                </a:ln>
                <a:solidFill>
                  <a:schemeClr val="accent2">
                    <a:lumMod val="40000"/>
                    <a:lumOff val="60000"/>
                  </a:schemeClr>
                </a:solidFill>
                <a:latin typeface="+mj-lt"/>
              </a:rPr>
              <a:t>WebSockets</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2" name="CuadroTexto 11">
            <a:extLst>
              <a:ext uri="{FF2B5EF4-FFF2-40B4-BE49-F238E27FC236}">
                <a16:creationId xmlns:a16="http://schemas.microsoft.com/office/drawing/2014/main" id="{A150DE43-F7FD-6667-BF9F-095546940746}"/>
              </a:ext>
            </a:extLst>
          </p:cNvPr>
          <p:cNvSpPr txBox="1"/>
          <p:nvPr/>
        </p:nvSpPr>
        <p:spPr>
          <a:xfrm>
            <a:off x="481421" y="2296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13" name="CuadroTexto 12">
            <a:extLst>
              <a:ext uri="{FF2B5EF4-FFF2-40B4-BE49-F238E27FC236}">
                <a16:creationId xmlns:a16="http://schemas.microsoft.com/office/drawing/2014/main" id="{83E7CBFF-6A85-19E3-5F18-6A0E55E99414}"/>
              </a:ext>
            </a:extLst>
          </p:cNvPr>
          <p:cNvSpPr txBox="1"/>
          <p:nvPr/>
        </p:nvSpPr>
        <p:spPr>
          <a:xfrm>
            <a:off x="2925823" y="2292162"/>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4" name="Conector recto de flecha 13">
            <a:extLst>
              <a:ext uri="{FF2B5EF4-FFF2-40B4-BE49-F238E27FC236}">
                <a16:creationId xmlns:a16="http://schemas.microsoft.com/office/drawing/2014/main" id="{AFB8CB6F-5B76-AC8C-610A-135841A0D868}"/>
              </a:ext>
            </a:extLst>
          </p:cNvPr>
          <p:cNvCxnSpPr>
            <a:cxnSpLocks/>
            <a:stCxn id="12" idx="2"/>
          </p:cNvCxnSpPr>
          <p:nvPr/>
        </p:nvCxnSpPr>
        <p:spPr>
          <a:xfrm>
            <a:off x="1258661" y="2665638"/>
            <a:ext cx="23505" cy="3516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489F73F-A400-13F9-80DA-6BAB4F5F7191}"/>
              </a:ext>
            </a:extLst>
          </p:cNvPr>
          <p:cNvCxnSpPr>
            <a:cxnSpLocks/>
          </p:cNvCxnSpPr>
          <p:nvPr/>
        </p:nvCxnSpPr>
        <p:spPr>
          <a:xfrm>
            <a:off x="3781425" y="2665638"/>
            <a:ext cx="0" cy="34208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0486DC60-4975-814C-B9C5-833413736809}"/>
              </a:ext>
            </a:extLst>
          </p:cNvPr>
          <p:cNvCxnSpPr>
            <a:cxnSpLocks/>
          </p:cNvCxnSpPr>
          <p:nvPr/>
        </p:nvCxnSpPr>
        <p:spPr>
          <a:xfrm>
            <a:off x="1258456" y="2885530"/>
            <a:ext cx="25229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DC6DE4E-4233-8926-CB3E-E341BA29C054}"/>
              </a:ext>
            </a:extLst>
          </p:cNvPr>
          <p:cNvCxnSpPr>
            <a:cxnSpLocks/>
          </p:cNvCxnSpPr>
          <p:nvPr/>
        </p:nvCxnSpPr>
        <p:spPr>
          <a:xfrm flipH="1" flipV="1">
            <a:off x="1258455" y="3231595"/>
            <a:ext cx="2522970" cy="112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Flecha: a la izquierda y derecha 27">
            <a:extLst>
              <a:ext uri="{FF2B5EF4-FFF2-40B4-BE49-F238E27FC236}">
                <a16:creationId xmlns:a16="http://schemas.microsoft.com/office/drawing/2014/main" id="{9F582676-6B05-D439-7C50-639153841FD4}"/>
              </a:ext>
            </a:extLst>
          </p:cNvPr>
          <p:cNvSpPr/>
          <p:nvPr/>
        </p:nvSpPr>
        <p:spPr>
          <a:xfrm>
            <a:off x="1281961" y="4694746"/>
            <a:ext cx="2522969" cy="761998"/>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cxnSp>
        <p:nvCxnSpPr>
          <p:cNvPr id="32" name="Conector recto de flecha 31">
            <a:extLst>
              <a:ext uri="{FF2B5EF4-FFF2-40B4-BE49-F238E27FC236}">
                <a16:creationId xmlns:a16="http://schemas.microsoft.com/office/drawing/2014/main" id="{9246D25F-AF99-4B3F-BE19-C51095597B83}"/>
              </a:ext>
            </a:extLst>
          </p:cNvPr>
          <p:cNvCxnSpPr>
            <a:cxnSpLocks/>
          </p:cNvCxnSpPr>
          <p:nvPr/>
        </p:nvCxnSpPr>
        <p:spPr>
          <a:xfrm flipH="1">
            <a:off x="1258455" y="3848253"/>
            <a:ext cx="25229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A6990F0-811F-2115-67DB-B4E2D82ED78A}"/>
              </a:ext>
            </a:extLst>
          </p:cNvPr>
          <p:cNvCxnSpPr>
            <a:cxnSpLocks/>
          </p:cNvCxnSpPr>
          <p:nvPr/>
        </p:nvCxnSpPr>
        <p:spPr>
          <a:xfrm>
            <a:off x="1267981" y="4141694"/>
            <a:ext cx="2513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35A7FB5C-F94B-2C59-E181-AB3E412C297B}"/>
              </a:ext>
            </a:extLst>
          </p:cNvPr>
          <p:cNvSpPr txBox="1"/>
          <p:nvPr/>
        </p:nvSpPr>
        <p:spPr>
          <a:xfrm>
            <a:off x="1282166" y="5433056"/>
            <a:ext cx="2522764" cy="369332"/>
          </a:xfrm>
          <a:prstGeom prst="rect">
            <a:avLst/>
          </a:prstGeom>
          <a:noFill/>
        </p:spPr>
        <p:txBody>
          <a:bodyPr wrap="square" rtlCol="0">
            <a:spAutoFit/>
          </a:bodyPr>
          <a:lstStyle/>
          <a:p>
            <a:pPr algn="ctr"/>
            <a:r>
              <a:rPr lang="es-ES" dirty="0"/>
              <a:t>Permanente conexión</a:t>
            </a:r>
          </a:p>
        </p:txBody>
      </p:sp>
      <p:pic>
        <p:nvPicPr>
          <p:cNvPr id="46" name="Picture 2" descr="WebSocket en el Modelo TCP/IP">
            <a:extLst>
              <a:ext uri="{FF2B5EF4-FFF2-40B4-BE49-F238E27FC236}">
                <a16:creationId xmlns:a16="http://schemas.microsoft.com/office/drawing/2014/main" id="{6AFA34C9-34B5-0756-2C74-636EC3D9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65454"/>
            <a:ext cx="4479015" cy="235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50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WebSocket, necesitamos crearla usando el protocolo especial </a:t>
            </a:r>
            <a:r>
              <a:rPr lang="es-ES" b="1" dirty="0">
                <a:solidFill>
                  <a:schemeClr val="accent6">
                    <a:lumMod val="50000"/>
                  </a:schemeClr>
                </a:solidFill>
              </a:rPr>
              <a:t>ws://</a:t>
            </a:r>
            <a:r>
              <a:rPr lang="es-ES" dirty="0"/>
              <a:t> en la url:</a:t>
            </a:r>
          </a:p>
        </p:txBody>
      </p:sp>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a:t>
            </a:r>
            <a:r>
              <a:rPr lang="es-ES" dirty="0" err="1"/>
              <a:t>Websockets</a:t>
            </a:r>
            <a:r>
              <a:rPr lang="es-ES" dirty="0"/>
              <a:t>?” y si el servidor responde “Sí”, la comunicación continúa en el protocolo WebSocket, que no es HTTP en absoluto.</a:t>
            </a:r>
          </a:p>
          <a:p>
            <a:pPr marL="285750" indent="-285750" algn="just">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3BADEF37-8C33-5B1D-DE46-152ECA7E8DAB}"/>
              </a:ext>
            </a:extLst>
          </p:cNvPr>
          <p:cNvPicPr>
            <a:picLocks noChangeAspect="1"/>
          </p:cNvPicPr>
          <p:nvPr/>
        </p:nvPicPr>
        <p:blipFill rotWithShape="1">
          <a:blip r:embed="rId3"/>
          <a:srcRect l="3485"/>
          <a:stretch/>
        </p:blipFill>
        <p:spPr>
          <a:xfrm>
            <a:off x="742569" y="1612983"/>
            <a:ext cx="4210431" cy="609600"/>
          </a:xfrm>
          <a:prstGeom prst="rect">
            <a:avLst/>
          </a:prstGeom>
        </p:spPr>
      </p:pic>
      <p:sp>
        <p:nvSpPr>
          <p:cNvPr id="25" name="CuadroTexto 24">
            <a:extLst>
              <a:ext uri="{FF2B5EF4-FFF2-40B4-BE49-F238E27FC236}">
                <a16:creationId xmlns:a16="http://schemas.microsoft.com/office/drawing/2014/main" id="{3A425BF8-E828-229D-9784-29319936FDED}"/>
              </a:ext>
            </a:extLst>
          </p:cNvPr>
          <p:cNvSpPr txBox="1"/>
          <p:nvPr/>
        </p:nvSpPr>
        <p:spPr>
          <a:xfrm>
            <a:off x="1579656" y="3601545"/>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Cliente</a:t>
            </a:r>
          </a:p>
        </p:txBody>
      </p:sp>
      <p:sp>
        <p:nvSpPr>
          <p:cNvPr id="26" name="CuadroTexto 25">
            <a:extLst>
              <a:ext uri="{FF2B5EF4-FFF2-40B4-BE49-F238E27FC236}">
                <a16:creationId xmlns:a16="http://schemas.microsoft.com/office/drawing/2014/main" id="{7A2D2D32-F9BB-0EEB-7AA0-7F6AD97E5D3A}"/>
              </a:ext>
            </a:extLst>
          </p:cNvPr>
          <p:cNvSpPr txBox="1"/>
          <p:nvPr/>
        </p:nvSpPr>
        <p:spPr>
          <a:xfrm>
            <a:off x="6385079" y="3663300"/>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27" name="Conector recto de flecha 26">
            <a:extLst>
              <a:ext uri="{FF2B5EF4-FFF2-40B4-BE49-F238E27FC236}">
                <a16:creationId xmlns:a16="http://schemas.microsoft.com/office/drawing/2014/main" id="{F7782B3D-70C3-4FDB-4296-2CDDF0EF4569}"/>
              </a:ext>
            </a:extLst>
          </p:cNvPr>
          <p:cNvCxnSpPr>
            <a:cxnSpLocks/>
            <a:stCxn id="25" idx="2"/>
          </p:cNvCxnSpPr>
          <p:nvPr/>
        </p:nvCxnSpPr>
        <p:spPr>
          <a:xfrm flipH="1">
            <a:off x="2356691" y="3970877"/>
            <a:ext cx="205" cy="21251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FD4862B-B270-C20E-3395-CE890C119B8D}"/>
              </a:ext>
            </a:extLst>
          </p:cNvPr>
          <p:cNvCxnSpPr>
            <a:cxnSpLocks/>
            <a:stCxn id="26" idx="2"/>
          </p:cNvCxnSpPr>
          <p:nvPr/>
        </p:nvCxnSpPr>
        <p:spPr>
          <a:xfrm>
            <a:off x="7162319" y="4032632"/>
            <a:ext cx="0" cy="21586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06C5AD6A-4A4A-24DF-14CE-0CD1AD9998E8}"/>
              </a:ext>
            </a:extLst>
          </p:cNvPr>
          <p:cNvCxnSpPr>
            <a:cxnSpLocks/>
          </p:cNvCxnSpPr>
          <p:nvPr/>
        </p:nvCxnSpPr>
        <p:spPr>
          <a:xfrm>
            <a:off x="2356691" y="4228347"/>
            <a:ext cx="47963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0CA301-76C6-E1DC-672A-68A4C880B336}"/>
              </a:ext>
            </a:extLst>
          </p:cNvPr>
          <p:cNvCxnSpPr>
            <a:cxnSpLocks/>
          </p:cNvCxnSpPr>
          <p:nvPr/>
        </p:nvCxnSpPr>
        <p:spPr>
          <a:xfrm flipH="1">
            <a:off x="2317812" y="4971523"/>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2265262-56CB-2A36-C4D5-D6A24EC93AF0}"/>
              </a:ext>
            </a:extLst>
          </p:cNvPr>
          <p:cNvCxnSpPr>
            <a:cxnSpLocks/>
          </p:cNvCxnSpPr>
          <p:nvPr/>
        </p:nvCxnSpPr>
        <p:spPr>
          <a:xfrm>
            <a:off x="2410709" y="5687912"/>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9A8208B-6B22-391B-1E68-487F5623B41A}"/>
              </a:ext>
            </a:extLst>
          </p:cNvPr>
          <p:cNvSpPr txBox="1"/>
          <p:nvPr/>
        </p:nvSpPr>
        <p:spPr>
          <a:xfrm>
            <a:off x="2430304" y="3897793"/>
            <a:ext cx="4722218" cy="307777"/>
          </a:xfrm>
          <a:prstGeom prst="rect">
            <a:avLst/>
          </a:prstGeom>
          <a:noFill/>
        </p:spPr>
        <p:txBody>
          <a:bodyPr wrap="square" rtlCol="0">
            <a:spAutoFit/>
          </a:bodyPr>
          <a:lstStyle/>
          <a:p>
            <a:pPr algn="ctr"/>
            <a:r>
              <a:rPr lang="es-ES" sz="1400" dirty="0"/>
              <a:t>Solicitud HTTP</a:t>
            </a:r>
          </a:p>
        </p:txBody>
      </p:sp>
      <p:sp>
        <p:nvSpPr>
          <p:cNvPr id="33" name="CuadroTexto 32">
            <a:extLst>
              <a:ext uri="{FF2B5EF4-FFF2-40B4-BE49-F238E27FC236}">
                <a16:creationId xmlns:a16="http://schemas.microsoft.com/office/drawing/2014/main" id="{7AE3D2D6-6C8D-A454-02C2-2D8B862543DE}"/>
              </a:ext>
            </a:extLst>
          </p:cNvPr>
          <p:cNvSpPr txBox="1"/>
          <p:nvPr/>
        </p:nvSpPr>
        <p:spPr>
          <a:xfrm>
            <a:off x="2330291" y="4269985"/>
            <a:ext cx="4883808" cy="307777"/>
          </a:xfrm>
          <a:prstGeom prst="rect">
            <a:avLst/>
          </a:prstGeom>
          <a:noFill/>
        </p:spPr>
        <p:txBody>
          <a:bodyPr wrap="square" rtlCol="0">
            <a:spAutoFit/>
          </a:bodyPr>
          <a:lstStyle/>
          <a:p>
            <a:pPr algn="ctr"/>
            <a:r>
              <a:rPr lang="es-ES" sz="1400" b="0" i="0" dirty="0">
                <a:solidFill>
                  <a:srgbClr val="000000"/>
                </a:solidFill>
                <a:effectLst/>
                <a:latin typeface="OpenSans-Regular"/>
              </a:rPr>
              <a:t>"Hola servidor, ¿soportas WebSocket?"</a:t>
            </a:r>
            <a:endParaRPr lang="es-ES" sz="1400" dirty="0"/>
          </a:p>
        </p:txBody>
      </p:sp>
      <p:sp>
        <p:nvSpPr>
          <p:cNvPr id="34" name="CuadroTexto 33">
            <a:extLst>
              <a:ext uri="{FF2B5EF4-FFF2-40B4-BE49-F238E27FC236}">
                <a16:creationId xmlns:a16="http://schemas.microsoft.com/office/drawing/2014/main" id="{0E8A5F4F-D550-2BE4-0439-B05287F8DD2B}"/>
              </a:ext>
            </a:extLst>
          </p:cNvPr>
          <p:cNvSpPr txBox="1"/>
          <p:nvPr/>
        </p:nvSpPr>
        <p:spPr>
          <a:xfrm>
            <a:off x="2400915" y="4654223"/>
            <a:ext cx="4761404" cy="307777"/>
          </a:xfrm>
          <a:prstGeom prst="rect">
            <a:avLst/>
          </a:prstGeom>
          <a:noFill/>
        </p:spPr>
        <p:txBody>
          <a:bodyPr wrap="square" rtlCol="0">
            <a:spAutoFit/>
          </a:bodyPr>
          <a:lstStyle/>
          <a:p>
            <a:pPr algn="ctr"/>
            <a:r>
              <a:rPr lang="es-ES" sz="1400" dirty="0"/>
              <a:t>Respuesta HTTP</a:t>
            </a:r>
          </a:p>
        </p:txBody>
      </p:sp>
      <p:sp>
        <p:nvSpPr>
          <p:cNvPr id="35" name="CuadroTexto 34">
            <a:extLst>
              <a:ext uri="{FF2B5EF4-FFF2-40B4-BE49-F238E27FC236}">
                <a16:creationId xmlns:a16="http://schemas.microsoft.com/office/drawing/2014/main" id="{61AB4AEB-CDB0-891F-341A-E446AA094D92}"/>
              </a:ext>
            </a:extLst>
          </p:cNvPr>
          <p:cNvSpPr txBox="1"/>
          <p:nvPr/>
        </p:nvSpPr>
        <p:spPr>
          <a:xfrm>
            <a:off x="2349136" y="5005391"/>
            <a:ext cx="4761404" cy="307777"/>
          </a:xfrm>
          <a:prstGeom prst="rect">
            <a:avLst/>
          </a:prstGeom>
          <a:noFill/>
        </p:spPr>
        <p:txBody>
          <a:bodyPr wrap="square" rtlCol="0">
            <a:spAutoFit/>
          </a:bodyPr>
          <a:lstStyle/>
          <a:p>
            <a:pPr algn="ctr"/>
            <a:r>
              <a:rPr lang="es-ES" sz="1400" dirty="0"/>
              <a:t>¡Sí!</a:t>
            </a:r>
          </a:p>
        </p:txBody>
      </p:sp>
      <p:sp>
        <p:nvSpPr>
          <p:cNvPr id="36" name="CuadroTexto 35">
            <a:extLst>
              <a:ext uri="{FF2B5EF4-FFF2-40B4-BE49-F238E27FC236}">
                <a16:creationId xmlns:a16="http://schemas.microsoft.com/office/drawing/2014/main" id="{B38307AC-BF9F-00F2-8EDF-E62D0AC453C9}"/>
              </a:ext>
            </a:extLst>
          </p:cNvPr>
          <p:cNvSpPr txBox="1"/>
          <p:nvPr/>
        </p:nvSpPr>
        <p:spPr>
          <a:xfrm>
            <a:off x="2469807" y="5380135"/>
            <a:ext cx="4722218" cy="307777"/>
          </a:xfrm>
          <a:prstGeom prst="rect">
            <a:avLst/>
          </a:prstGeom>
          <a:noFill/>
        </p:spPr>
        <p:txBody>
          <a:bodyPr wrap="square" rtlCol="0">
            <a:spAutoFit/>
          </a:bodyPr>
          <a:lstStyle/>
          <a:p>
            <a:pPr algn="ctr"/>
            <a:r>
              <a:rPr lang="es-ES" sz="1400" dirty="0"/>
              <a:t>Protocolo WebSocket</a:t>
            </a:r>
          </a:p>
        </p:txBody>
      </p:sp>
    </p:spTree>
    <p:extLst>
      <p:ext uri="{BB962C8B-B14F-4D97-AF65-F5344CB8AC3E}">
        <p14:creationId xmlns:p14="http://schemas.microsoft.com/office/powerpoint/2010/main" val="303630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dirty="0" err="1">
                <a:solidFill>
                  <a:srgbClr val="000000"/>
                </a:solidFill>
                <a:latin typeface="Calibri" panose="020F0502020204030204" pitchFamily="34" charset="0"/>
              </a:rPr>
              <a:t>WebSockets</a:t>
            </a:r>
            <a:endParaRPr lang="es-ES" sz="1400" b="0" i="0" dirty="0">
              <a:solidFill>
                <a:srgbClr val="000000"/>
              </a:solidFill>
              <a:effectLst/>
              <a:latin typeface="Calibri" panose="020F0502020204030204" pitchFamily="34" charset="0"/>
            </a:endParaRP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0C8F96-1F3C-0E5F-D066-E13338EC8941}"/>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917AE68F-8B57-9A8E-AAC7-923E5ED4EF17}"/>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7" name="Imagen 6">
            <a:extLst>
              <a:ext uri="{FF2B5EF4-FFF2-40B4-BE49-F238E27FC236}">
                <a16:creationId xmlns:a16="http://schemas.microsoft.com/office/drawing/2014/main" id="{D9FC98F1-953E-9DF2-2A29-F99A913C474E}"/>
              </a:ext>
            </a:extLst>
          </p:cNvPr>
          <p:cNvPicPr>
            <a:picLocks noChangeAspect="1"/>
          </p:cNvPicPr>
          <p:nvPr/>
        </p:nvPicPr>
        <p:blipFill>
          <a:blip r:embed="rId3"/>
          <a:stretch>
            <a:fillRect/>
          </a:stretch>
        </p:blipFill>
        <p:spPr>
          <a:xfrm>
            <a:off x="829552" y="861615"/>
            <a:ext cx="8094992" cy="4948904"/>
          </a:xfrm>
          <a:prstGeom prst="rect">
            <a:avLst/>
          </a:prstGeom>
        </p:spPr>
      </p:pic>
      <p:sp>
        <p:nvSpPr>
          <p:cNvPr id="8" name="Rectángulo 7">
            <a:extLst>
              <a:ext uri="{FF2B5EF4-FFF2-40B4-BE49-F238E27FC236}">
                <a16:creationId xmlns:a16="http://schemas.microsoft.com/office/drawing/2014/main" id="{44358AE2-C5A4-CFFE-53E1-7759BBF64BC8}"/>
              </a:ext>
            </a:extLst>
          </p:cNvPr>
          <p:cNvSpPr/>
          <p:nvPr/>
        </p:nvSpPr>
        <p:spPr>
          <a:xfrm>
            <a:off x="7610582" y="861615"/>
            <a:ext cx="999912" cy="6583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274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F93BA52-AC7C-9040-0A56-491B30A29B3D}"/>
              </a:ext>
            </a:extLst>
          </p:cNvPr>
          <p:cNvSpPr>
            <a:spLocks noGrp="1"/>
          </p:cNvSpPr>
          <p:nvPr>
            <p:ph type="sldNum" sz="quarter" idx="12"/>
          </p:nvPr>
        </p:nvSpPr>
        <p:spPr/>
        <p:txBody>
          <a:bodyPr/>
          <a:lstStyle/>
          <a:p>
            <a:fld id="{9A396ACE-1A63-459D-82B4-27C23849521D}" type="slidenum">
              <a:rPr lang="es-ES" smtClean="0"/>
              <a:t>31</a:t>
            </a:fld>
            <a:endParaRPr lang="es-ES"/>
          </a:p>
        </p:txBody>
      </p:sp>
      <p:sp>
        <p:nvSpPr>
          <p:cNvPr id="5" name="CuadroTexto 4">
            <a:extLst>
              <a:ext uri="{FF2B5EF4-FFF2-40B4-BE49-F238E27FC236}">
                <a16:creationId xmlns:a16="http://schemas.microsoft.com/office/drawing/2014/main" id="{1BD47592-0109-9AB5-BF01-8F6331016A33}"/>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6" name="Imagen 5">
            <a:extLst>
              <a:ext uri="{FF2B5EF4-FFF2-40B4-BE49-F238E27FC236}">
                <a16:creationId xmlns:a16="http://schemas.microsoft.com/office/drawing/2014/main" id="{0295FED5-C1E4-B205-B2FA-D90F830654CF}"/>
              </a:ext>
            </a:extLst>
          </p:cNvPr>
          <p:cNvPicPr>
            <a:picLocks noChangeAspect="1"/>
          </p:cNvPicPr>
          <p:nvPr/>
        </p:nvPicPr>
        <p:blipFill rotWithShape="1">
          <a:blip r:embed="rId3"/>
          <a:srcRect l="16345" t="27349" r="43060"/>
          <a:stretch/>
        </p:blipFill>
        <p:spPr>
          <a:xfrm>
            <a:off x="228600" y="1006193"/>
            <a:ext cx="4014215" cy="4391885"/>
          </a:xfrm>
          <a:prstGeom prst="rect">
            <a:avLst/>
          </a:prstGeom>
        </p:spPr>
      </p:pic>
      <p:sp>
        <p:nvSpPr>
          <p:cNvPr id="7" name="CuadroTexto 6">
            <a:extLst>
              <a:ext uri="{FF2B5EF4-FFF2-40B4-BE49-F238E27FC236}">
                <a16:creationId xmlns:a16="http://schemas.microsoft.com/office/drawing/2014/main" id="{E67875B5-B1C1-27A2-8F82-EB8375CD17BC}"/>
              </a:ext>
            </a:extLst>
          </p:cNvPr>
          <p:cNvSpPr txBox="1"/>
          <p:nvPr/>
        </p:nvSpPr>
        <p:spPr>
          <a:xfrm>
            <a:off x="4617720" y="924588"/>
            <a:ext cx="4992624" cy="4555093"/>
          </a:xfrm>
          <a:prstGeom prst="rect">
            <a:avLst/>
          </a:prstGeom>
          <a:noFill/>
        </p:spPr>
        <p:txBody>
          <a:bodyPr wrap="square" rtlCol="0">
            <a:spAutoFit/>
          </a:bodyPr>
          <a:lstStyle/>
          <a:p>
            <a:pPr algn="just">
              <a:spcBef>
                <a:spcPts val="600"/>
              </a:spcBef>
            </a:pPr>
            <a:r>
              <a:rPr lang="es-ES" b="1" i="1" dirty="0" err="1"/>
              <a:t>Connection</a:t>
            </a:r>
            <a:r>
              <a:rPr lang="es-ES" b="1" i="1" dirty="0"/>
              <a:t>: </a:t>
            </a:r>
            <a:r>
              <a:rPr lang="es-ES" b="1" i="1" dirty="0" err="1">
                <a:solidFill>
                  <a:schemeClr val="accent1"/>
                </a:solidFill>
              </a:rPr>
              <a:t>Upgrade</a:t>
            </a:r>
            <a:r>
              <a:rPr lang="es-ES" b="1" i="1" dirty="0">
                <a:solidFill>
                  <a:schemeClr val="accent1"/>
                </a:solidFill>
              </a:rPr>
              <a:t> </a:t>
            </a:r>
            <a:r>
              <a:rPr lang="es-ES" dirty="0"/>
              <a:t>-&gt;</a:t>
            </a:r>
            <a:r>
              <a:rPr lang="es-ES" b="1" i="1" dirty="0"/>
              <a:t> </a:t>
            </a:r>
            <a:r>
              <a:rPr lang="es-ES" b="1" dirty="0"/>
              <a:t> </a:t>
            </a:r>
            <a:r>
              <a:rPr lang="es-ES" dirty="0"/>
              <a:t>señaliza que el cliente quiere cambiar el protocolo.</a:t>
            </a:r>
            <a:endParaRPr lang="es-ES" b="1" dirty="0"/>
          </a:p>
          <a:p>
            <a:pPr algn="just">
              <a:spcBef>
                <a:spcPts val="600"/>
              </a:spcBef>
            </a:pPr>
            <a:r>
              <a:rPr lang="es-ES" b="1" i="1" dirty="0"/>
              <a:t>Origin</a:t>
            </a:r>
            <a:r>
              <a:rPr lang="es-ES" i="1" dirty="0"/>
              <a:t>:  </a:t>
            </a:r>
            <a:r>
              <a:rPr lang="es-ES" dirty="0"/>
              <a:t>La página de origen del cliente. La cabecera Origin es importante, pues habilita al servidor decidir si permite o no la comunicación WebSocket con el sitio web.</a:t>
            </a:r>
          </a:p>
          <a:p>
            <a:pPr algn="just">
              <a:spcBef>
                <a:spcPts val="600"/>
              </a:spcBef>
            </a:pPr>
            <a:r>
              <a:rPr lang="es-ES" b="1" i="1" dirty="0" err="1"/>
              <a:t>Sec</a:t>
            </a:r>
            <a:r>
              <a:rPr lang="es-ES" b="1" i="1" dirty="0"/>
              <a:t>-WebSocket-Key:</a:t>
            </a:r>
            <a:r>
              <a:rPr lang="es-ES" dirty="0"/>
              <a:t> una clave de aleatoria generada por el navegador, usada para asegurar que el servidor soporta el protocolo WebSocket. Es aleatoria para evitar que servidores proxy almacenen en cache la comunicación que sigue.</a:t>
            </a:r>
          </a:p>
          <a:p>
            <a:pPr algn="just">
              <a:spcBef>
                <a:spcPts val="600"/>
              </a:spcBef>
            </a:pPr>
            <a:r>
              <a:rPr lang="es-ES" b="1" i="1" dirty="0" err="1"/>
              <a:t>Sec</a:t>
            </a:r>
            <a:r>
              <a:rPr lang="es-ES" b="1" i="1" dirty="0"/>
              <a:t>-WebSocket-</a:t>
            </a:r>
            <a:r>
              <a:rPr lang="es-ES" b="1" i="1" dirty="0" err="1"/>
              <a:t>Version</a:t>
            </a:r>
            <a:r>
              <a:rPr lang="es-ES" b="1" i="1" dirty="0"/>
              <a:t>: </a:t>
            </a:r>
            <a:r>
              <a:rPr lang="es-ES" b="1" i="1" dirty="0">
                <a:solidFill>
                  <a:schemeClr val="accent1"/>
                </a:solidFill>
              </a:rPr>
              <a:t>13 </a:t>
            </a:r>
            <a:r>
              <a:rPr lang="es-ES" dirty="0"/>
              <a:t>-&gt; Versión del protocolo WebSocket, 13 es la actual.</a:t>
            </a:r>
          </a:p>
          <a:p>
            <a:pPr algn="just">
              <a:spcBef>
                <a:spcPts val="600"/>
              </a:spcBef>
              <a:spcAft>
                <a:spcPts val="600"/>
              </a:spcAft>
            </a:pPr>
            <a:r>
              <a:rPr lang="es-ES" b="1" i="1" dirty="0" err="1"/>
              <a:t>Upgrade</a:t>
            </a:r>
            <a:r>
              <a:rPr lang="es-ES" b="1" i="1" dirty="0"/>
              <a:t>: </a:t>
            </a:r>
            <a:r>
              <a:rPr lang="es-ES" b="1" i="1" dirty="0" err="1">
                <a:solidFill>
                  <a:schemeClr val="accent1"/>
                </a:solidFill>
              </a:rPr>
              <a:t>websocket</a:t>
            </a:r>
            <a:r>
              <a:rPr lang="es-ES" b="1" dirty="0"/>
              <a:t> </a:t>
            </a:r>
            <a:r>
              <a:rPr lang="es-ES" dirty="0"/>
              <a:t>-&gt; El protocolo requerido es “</a:t>
            </a:r>
            <a:r>
              <a:rPr lang="es-ES" dirty="0" err="1"/>
              <a:t>websocket</a:t>
            </a:r>
            <a:r>
              <a:rPr lang="es-ES" dirty="0"/>
              <a:t>”.</a:t>
            </a:r>
          </a:p>
        </p:txBody>
      </p:sp>
      <p:cxnSp>
        <p:nvCxnSpPr>
          <p:cNvPr id="13" name="Conector recto 12">
            <a:extLst>
              <a:ext uri="{FF2B5EF4-FFF2-40B4-BE49-F238E27FC236}">
                <a16:creationId xmlns:a16="http://schemas.microsoft.com/office/drawing/2014/main" id="{7E701BF5-1027-15E2-97F6-59F847844F97}"/>
              </a:ext>
            </a:extLst>
          </p:cNvPr>
          <p:cNvCxnSpPr/>
          <p:nvPr/>
        </p:nvCxnSpPr>
        <p:spPr>
          <a:xfrm>
            <a:off x="237744" y="4390856"/>
            <a:ext cx="3246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C88A6F5-8F7F-9D99-893A-CFCF6DE53AE5}"/>
              </a:ext>
            </a:extLst>
          </p:cNvPr>
          <p:cNvCxnSpPr>
            <a:cxnSpLocks/>
          </p:cNvCxnSpPr>
          <p:nvPr/>
        </p:nvCxnSpPr>
        <p:spPr>
          <a:xfrm flipV="1">
            <a:off x="3474720" y="1748240"/>
            <a:ext cx="1170431" cy="264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7CA47AE-BEDF-FDF0-5041-3C88A47C2CBA}"/>
              </a:ext>
            </a:extLst>
          </p:cNvPr>
          <p:cNvCxnSpPr/>
          <p:nvPr/>
        </p:nvCxnSpPr>
        <p:spPr>
          <a:xfrm>
            <a:off x="237744" y="4061672"/>
            <a:ext cx="254203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Conector recto de flecha 19">
            <a:extLst>
              <a:ext uri="{FF2B5EF4-FFF2-40B4-BE49-F238E27FC236}">
                <a16:creationId xmlns:a16="http://schemas.microsoft.com/office/drawing/2014/main" id="{DC1B8040-7894-307E-30BC-CEE25AD2824B}"/>
              </a:ext>
            </a:extLst>
          </p:cNvPr>
          <p:cNvCxnSpPr>
            <a:cxnSpLocks/>
          </p:cNvCxnSpPr>
          <p:nvPr/>
        </p:nvCxnSpPr>
        <p:spPr>
          <a:xfrm flipV="1">
            <a:off x="2779776" y="1144045"/>
            <a:ext cx="1837943" cy="29176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ector recto 21">
            <a:extLst>
              <a:ext uri="{FF2B5EF4-FFF2-40B4-BE49-F238E27FC236}">
                <a16:creationId xmlns:a16="http://schemas.microsoft.com/office/drawing/2014/main" id="{689E947C-09FA-B125-775F-EAB693DAECC7}"/>
              </a:ext>
            </a:extLst>
          </p:cNvPr>
          <p:cNvCxnSpPr/>
          <p:nvPr/>
        </p:nvCxnSpPr>
        <p:spPr>
          <a:xfrm>
            <a:off x="237744" y="4848056"/>
            <a:ext cx="34427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15F5FFA0-9969-482A-3097-79FE2E06A304}"/>
              </a:ext>
            </a:extLst>
          </p:cNvPr>
          <p:cNvCxnSpPr>
            <a:cxnSpLocks/>
          </p:cNvCxnSpPr>
          <p:nvPr/>
        </p:nvCxnSpPr>
        <p:spPr>
          <a:xfrm flipV="1">
            <a:off x="3671316" y="2872952"/>
            <a:ext cx="946403" cy="1975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0BFD5B5F-B6C3-FE5B-20EF-71374E6F44F4}"/>
              </a:ext>
            </a:extLst>
          </p:cNvPr>
          <p:cNvCxnSpPr>
            <a:cxnSpLocks/>
          </p:cNvCxnSpPr>
          <p:nvPr/>
        </p:nvCxnSpPr>
        <p:spPr>
          <a:xfrm>
            <a:off x="219456" y="5012648"/>
            <a:ext cx="360273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Conector recto de flecha 28">
            <a:extLst>
              <a:ext uri="{FF2B5EF4-FFF2-40B4-BE49-F238E27FC236}">
                <a16:creationId xmlns:a16="http://schemas.microsoft.com/office/drawing/2014/main" id="{AC84F382-7327-7BC9-6B4F-E549B48CA8CD}"/>
              </a:ext>
            </a:extLst>
          </p:cNvPr>
          <p:cNvCxnSpPr>
            <a:cxnSpLocks/>
          </p:cNvCxnSpPr>
          <p:nvPr/>
        </p:nvCxnSpPr>
        <p:spPr>
          <a:xfrm flipV="1">
            <a:off x="3831336" y="4322621"/>
            <a:ext cx="786383" cy="6900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20D497D1-E6D1-9D06-8DCE-CEBB94765644}"/>
              </a:ext>
            </a:extLst>
          </p:cNvPr>
          <p:cNvCxnSpPr/>
          <p:nvPr/>
        </p:nvCxnSpPr>
        <p:spPr>
          <a:xfrm>
            <a:off x="219456" y="5174332"/>
            <a:ext cx="370332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3" name="Conector recto de flecha 32">
            <a:extLst>
              <a:ext uri="{FF2B5EF4-FFF2-40B4-BE49-F238E27FC236}">
                <a16:creationId xmlns:a16="http://schemas.microsoft.com/office/drawing/2014/main" id="{18C8444C-F97E-D7ED-887E-C1A8220DD9FE}"/>
              </a:ext>
            </a:extLst>
          </p:cNvPr>
          <p:cNvCxnSpPr>
            <a:cxnSpLocks/>
          </p:cNvCxnSpPr>
          <p:nvPr/>
        </p:nvCxnSpPr>
        <p:spPr>
          <a:xfrm flipV="1">
            <a:off x="3931920" y="4902615"/>
            <a:ext cx="685799" cy="2685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CuadroTexto 39">
            <a:extLst>
              <a:ext uri="{FF2B5EF4-FFF2-40B4-BE49-F238E27FC236}">
                <a16:creationId xmlns:a16="http://schemas.microsoft.com/office/drawing/2014/main" id="{53DFEF56-23BB-5005-DE97-8BDDEC8FF48F}"/>
              </a:ext>
            </a:extLst>
          </p:cNvPr>
          <p:cNvSpPr txBox="1"/>
          <p:nvPr/>
        </p:nvSpPr>
        <p:spPr>
          <a:xfrm>
            <a:off x="228600" y="5624942"/>
            <a:ext cx="9390888" cy="461665"/>
          </a:xfrm>
          <a:prstGeom prst="rect">
            <a:avLst/>
          </a:prstGeom>
          <a:solidFill>
            <a:schemeClr val="accent3">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a:spAutoFit/>
          </a:bodyPr>
          <a:lstStyle/>
          <a:p>
            <a:r>
              <a:rPr lang="es-ES" sz="1200" b="1" dirty="0">
                <a:solidFill>
                  <a:schemeClr val="tx1"/>
                </a:solidFill>
              </a:rPr>
              <a:t>        El intercambio WebSocket no puede ser emulado</a:t>
            </a:r>
          </a:p>
          <a:p>
            <a:r>
              <a:rPr lang="es-ES" sz="1200" dirty="0">
                <a:solidFill>
                  <a:schemeClr val="tx1"/>
                </a:solidFill>
              </a:rPr>
              <a:t>No podemos usar </a:t>
            </a:r>
            <a:r>
              <a:rPr lang="es-ES" sz="1200" dirty="0" err="1">
                <a:solidFill>
                  <a:schemeClr val="tx1"/>
                </a:solidFill>
              </a:rPr>
              <a:t>XMLHttpRequest</a:t>
            </a:r>
            <a:r>
              <a:rPr lang="es-ES" sz="1200" dirty="0">
                <a:solidFill>
                  <a:schemeClr val="tx1"/>
                </a:solidFill>
              </a:rPr>
              <a:t> o </a:t>
            </a:r>
            <a:r>
              <a:rPr lang="es-ES" sz="1200" dirty="0" err="1">
                <a:solidFill>
                  <a:schemeClr val="tx1"/>
                </a:solidFill>
              </a:rPr>
              <a:t>fetch</a:t>
            </a:r>
            <a:r>
              <a:rPr lang="es-ES" sz="1200" dirty="0">
                <a:solidFill>
                  <a:schemeClr val="tx1"/>
                </a:solidFill>
              </a:rPr>
              <a:t> para hacer este tipo de peticiones HTTP, porque JavaScript no tiene permitido establecer esas cabeceras.</a:t>
            </a:r>
          </a:p>
        </p:txBody>
      </p:sp>
      <p:pic>
        <p:nvPicPr>
          <p:cNvPr id="10246" name="Picture 6" descr="diseño de icono de signo de información 9341419 PNG">
            <a:extLst>
              <a:ext uri="{FF2B5EF4-FFF2-40B4-BE49-F238E27FC236}">
                <a16:creationId xmlns:a16="http://schemas.microsoft.com/office/drawing/2014/main" id="{C71A2B94-0F8F-4A1B-C7F9-05BCD75B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5661518"/>
            <a:ext cx="188946" cy="1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30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C190FE3-2B39-835F-627C-86D9BBC5246C}"/>
              </a:ext>
            </a:extLst>
          </p:cNvPr>
          <p:cNvSpPr>
            <a:spLocks noGrp="1"/>
          </p:cNvSpPr>
          <p:nvPr>
            <p:ph type="sldNum" sz="quarter" idx="12"/>
          </p:nvPr>
        </p:nvSpPr>
        <p:spPr/>
        <p:txBody>
          <a:bodyPr/>
          <a:lstStyle/>
          <a:p>
            <a:fld id="{9A396ACE-1A63-459D-82B4-27C23849521D}" type="slidenum">
              <a:rPr lang="es-ES" smtClean="0"/>
              <a:t>32</a:t>
            </a:fld>
            <a:endParaRPr lang="es-ES"/>
          </a:p>
        </p:txBody>
      </p:sp>
      <p:pic>
        <p:nvPicPr>
          <p:cNvPr id="5" name="Imagen 4">
            <a:extLst>
              <a:ext uri="{FF2B5EF4-FFF2-40B4-BE49-F238E27FC236}">
                <a16:creationId xmlns:a16="http://schemas.microsoft.com/office/drawing/2014/main" id="{80744B09-2B66-AFD1-CCA3-9599E5C9226C}"/>
              </a:ext>
            </a:extLst>
          </p:cNvPr>
          <p:cNvPicPr>
            <a:picLocks noChangeAspect="1"/>
          </p:cNvPicPr>
          <p:nvPr/>
        </p:nvPicPr>
        <p:blipFill rotWithShape="1">
          <a:blip r:embed="rId3"/>
          <a:srcRect t="28057" r="46552" b="39916"/>
          <a:stretch/>
        </p:blipFill>
        <p:spPr>
          <a:xfrm>
            <a:off x="1146187" y="1227394"/>
            <a:ext cx="7093461" cy="2598545"/>
          </a:xfrm>
          <a:prstGeom prst="rect">
            <a:avLst/>
          </a:prstGeom>
        </p:spPr>
      </p:pic>
      <p:sp>
        <p:nvSpPr>
          <p:cNvPr id="6" name="CuadroTexto 5">
            <a:extLst>
              <a:ext uri="{FF2B5EF4-FFF2-40B4-BE49-F238E27FC236}">
                <a16:creationId xmlns:a16="http://schemas.microsoft.com/office/drawing/2014/main" id="{CD30C290-1E21-D801-AE09-7A2A2DFEF12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Abriendo un 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CuadroTexto 9">
            <a:extLst>
              <a:ext uri="{FF2B5EF4-FFF2-40B4-BE49-F238E27FC236}">
                <a16:creationId xmlns:a16="http://schemas.microsoft.com/office/drawing/2014/main" id="{44EDFD07-1306-FF0A-00B7-C368F9B71F30}"/>
              </a:ext>
            </a:extLst>
          </p:cNvPr>
          <p:cNvSpPr txBox="1"/>
          <p:nvPr/>
        </p:nvSpPr>
        <p:spPr>
          <a:xfrm>
            <a:off x="414527" y="4170202"/>
            <a:ext cx="9140953" cy="1477328"/>
          </a:xfrm>
          <a:prstGeom prst="rect">
            <a:avLst/>
          </a:prstGeom>
          <a:noFill/>
        </p:spPr>
        <p:txBody>
          <a:bodyPr wrap="square">
            <a:spAutoFit/>
          </a:bodyPr>
          <a:lstStyle/>
          <a:p>
            <a:pPr marL="285750" indent="-285750" algn="just">
              <a:buFont typeface="Arial" panose="020B0604020202020204" pitchFamily="34" charset="0"/>
              <a:buChar char="•"/>
            </a:pPr>
            <a:r>
              <a:rPr lang="es-ES" dirty="0"/>
              <a:t>Si el servidor concede el cambio a WebSocket, envía como respuesta el </a:t>
            </a:r>
            <a:r>
              <a:rPr lang="es-ES" b="1" dirty="0"/>
              <a:t>código 101</a:t>
            </a:r>
            <a:r>
              <a:rPr lang="es-ES" dirty="0"/>
              <a:t>.</a:t>
            </a:r>
          </a:p>
          <a:p>
            <a:pPr marL="285750" indent="-285750" algn="just">
              <a:buFont typeface="Arial" panose="020B0604020202020204" pitchFamily="34" charset="0"/>
              <a:buChar char="•"/>
            </a:pPr>
            <a:r>
              <a:rPr lang="es-ES" dirty="0"/>
              <a:t>Aquí </a:t>
            </a:r>
            <a:r>
              <a:rPr lang="es-ES" b="1" i="1" dirty="0" err="1"/>
              <a:t>Sec</a:t>
            </a:r>
            <a:r>
              <a:rPr lang="es-ES" b="1" i="1" dirty="0"/>
              <a:t>-WebSocket-</a:t>
            </a:r>
            <a:r>
              <a:rPr lang="es-ES" b="1" i="1" dirty="0" err="1"/>
              <a:t>Accept</a:t>
            </a:r>
            <a:r>
              <a:rPr lang="es-ES" dirty="0"/>
              <a:t> es </a:t>
            </a:r>
            <a:r>
              <a:rPr lang="es-ES" b="1" i="1" dirty="0" err="1"/>
              <a:t>Sec</a:t>
            </a:r>
            <a:r>
              <a:rPr lang="es-ES" b="1" i="1" dirty="0"/>
              <a:t>-WebSocket-Key</a:t>
            </a:r>
            <a:r>
              <a:rPr lang="es-ES" dirty="0"/>
              <a:t>, recodificado usando un algoritmo especial. Al verlo, el navegador entiende que el servidor realmente soporta el protocolo WebSocket.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15441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33</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a:t>
            </a:r>
            <a:r>
              <a:rPr lang="es-ES" sz="2400" b="1" dirty="0">
                <a:ln w="22225">
                  <a:solidFill>
                    <a:schemeClr val="accent2"/>
                  </a:solidFill>
                  <a:prstDash val="solid"/>
                </a:ln>
                <a:solidFill>
                  <a:schemeClr val="accent2">
                    <a:lumMod val="40000"/>
                    <a:lumOff val="60000"/>
                  </a:schemeClr>
                </a:solidFill>
                <a:latin typeface="+mj-lt"/>
              </a:rPr>
              <a:t>Compatibilidad</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 name="CuadroTexto 2">
            <a:extLst>
              <a:ext uri="{FF2B5EF4-FFF2-40B4-BE49-F238E27FC236}">
                <a16:creationId xmlns:a16="http://schemas.microsoft.com/office/drawing/2014/main" id="{2A2796C2-0E87-D561-7A46-920610AEEF96}"/>
              </a:ext>
            </a:extLst>
          </p:cNvPr>
          <p:cNvSpPr txBox="1"/>
          <p:nvPr/>
        </p:nvSpPr>
        <p:spPr>
          <a:xfrm>
            <a:off x="3551274" y="1605845"/>
            <a:ext cx="3306726" cy="646331"/>
          </a:xfrm>
          <a:prstGeom prst="rect">
            <a:avLst/>
          </a:prstGeom>
          <a:noFill/>
        </p:spPr>
        <p:txBody>
          <a:bodyPr wrap="square" rtlCol="0">
            <a:spAutoFit/>
          </a:bodyPr>
          <a:lstStyle/>
          <a:p>
            <a:r>
              <a:rPr lang="es-ES" sz="3600" dirty="0">
                <a:highlight>
                  <a:srgbClr val="FFFF00"/>
                </a:highlight>
              </a:rPr>
              <a:t>Explicar 2%, IE</a:t>
            </a:r>
          </a:p>
        </p:txBody>
      </p:sp>
    </p:spTree>
    <p:extLst>
      <p:ext uri="{BB962C8B-B14F-4D97-AF65-F5344CB8AC3E}">
        <p14:creationId xmlns:p14="http://schemas.microsoft.com/office/powerpoint/2010/main" val="2482942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5CDA317-0740-F31A-7B16-0AD4D59A1A6B}"/>
              </a:ext>
            </a:extLst>
          </p:cNvPr>
          <p:cNvSpPr>
            <a:spLocks noGrp="1"/>
          </p:cNvSpPr>
          <p:nvPr>
            <p:ph type="sldNum" sz="quarter" idx="12"/>
          </p:nvPr>
        </p:nvSpPr>
        <p:spPr/>
        <p:txBody>
          <a:bodyPr/>
          <a:lstStyle/>
          <a:p>
            <a:fld id="{9A396ACE-1A63-459D-82B4-27C23849521D}" type="slidenum">
              <a:rPr lang="es-ES" smtClean="0"/>
              <a:t>34</a:t>
            </a:fld>
            <a:endParaRPr lang="es-ES"/>
          </a:p>
        </p:txBody>
      </p:sp>
      <p:sp>
        <p:nvSpPr>
          <p:cNvPr id="5" name="CuadroTexto 4">
            <a:extLst>
              <a:ext uri="{FF2B5EF4-FFF2-40B4-BE49-F238E27FC236}">
                <a16:creationId xmlns:a16="http://schemas.microsoft.com/office/drawing/2014/main" id="{1D93F3D9-3041-E147-D68F-F9673EC8BA22}"/>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
        <p:nvSpPr>
          <p:cNvPr id="9" name="CuadroTexto 8">
            <a:extLst>
              <a:ext uri="{FF2B5EF4-FFF2-40B4-BE49-F238E27FC236}">
                <a16:creationId xmlns:a16="http://schemas.microsoft.com/office/drawing/2014/main" id="{7A32B6DA-30AC-12AE-C8CE-582D981F84E0}"/>
              </a:ext>
            </a:extLst>
          </p:cNvPr>
          <p:cNvSpPr txBox="1"/>
          <p:nvPr/>
        </p:nvSpPr>
        <p:spPr>
          <a:xfrm>
            <a:off x="264694" y="1036403"/>
            <a:ext cx="9216189" cy="4370427"/>
          </a:xfrm>
          <a:prstGeom prst="rect">
            <a:avLst/>
          </a:prstGeom>
          <a:noFill/>
        </p:spPr>
        <p:txBody>
          <a:bodyPr wrap="square">
            <a:spAutoFit/>
          </a:bodyPr>
          <a:lstStyle/>
          <a:p>
            <a:pPr algn="just">
              <a:spcBef>
                <a:spcPts val="600"/>
              </a:spcBef>
              <a:spcAft>
                <a:spcPts val="600"/>
              </a:spcAft>
            </a:pPr>
            <a:r>
              <a:rPr lang="es-ES" dirty="0"/>
              <a:t>A la hora de elegir una librería de </a:t>
            </a:r>
            <a:r>
              <a:rPr lang="es-ES" dirty="0" err="1"/>
              <a:t>WebSockets</a:t>
            </a:r>
            <a:r>
              <a:rPr lang="es-ES" dirty="0"/>
              <a:t>, hay que tener en cuenta los siguientes factores:</a:t>
            </a:r>
          </a:p>
          <a:p>
            <a:pPr lvl="1" algn="just">
              <a:spcBef>
                <a:spcPts val="600"/>
              </a:spcBef>
              <a:spcAft>
                <a:spcPts val="600"/>
              </a:spcAft>
            </a:pPr>
            <a:r>
              <a:rPr lang="es-ES" b="1" dirty="0"/>
              <a:t>Las características que necesitas</a:t>
            </a:r>
            <a:r>
              <a:rPr lang="es-ES" dirty="0"/>
              <a:t>: </a:t>
            </a:r>
          </a:p>
          <a:p>
            <a:pPr lvl="1" algn="just">
              <a:spcBef>
                <a:spcPts val="600"/>
              </a:spcBef>
              <a:spcAft>
                <a:spcPts val="600"/>
              </a:spcAft>
            </a:pPr>
            <a:r>
              <a:rPr lang="es-ES" dirty="0"/>
              <a:t>¿Necesitas un conjunto de características completo, incluyendo eventos, sockets de grupo y de difusión, y soporte para múltiples protocolos? ¿O necesitas una librería sencilla y flexible?</a:t>
            </a:r>
          </a:p>
          <a:p>
            <a:pPr lvl="1" algn="just">
              <a:spcBef>
                <a:spcPts val="600"/>
              </a:spcBef>
              <a:spcAft>
                <a:spcPts val="600"/>
              </a:spcAft>
            </a:pPr>
            <a:r>
              <a:rPr lang="es-ES" b="1" dirty="0"/>
              <a:t>El rendimiento: </a:t>
            </a:r>
          </a:p>
          <a:p>
            <a:pPr lvl="1" algn="just">
              <a:spcBef>
                <a:spcPts val="600"/>
              </a:spcBef>
              <a:spcAft>
                <a:spcPts val="600"/>
              </a:spcAft>
            </a:pPr>
            <a:r>
              <a:rPr lang="es-ES" dirty="0"/>
              <a:t>¿Necesitas una librería que proporcione un alto rendimiento?</a:t>
            </a:r>
          </a:p>
          <a:p>
            <a:pPr lvl="1" algn="just">
              <a:spcBef>
                <a:spcPts val="600"/>
              </a:spcBef>
              <a:spcAft>
                <a:spcPts val="600"/>
              </a:spcAft>
            </a:pPr>
            <a:r>
              <a:rPr lang="es-ES" b="1" dirty="0"/>
              <a:t>La facilidad de uso: </a:t>
            </a:r>
          </a:p>
          <a:p>
            <a:pPr lvl="1" algn="just">
              <a:spcBef>
                <a:spcPts val="600"/>
              </a:spcBef>
              <a:spcAft>
                <a:spcPts val="600"/>
              </a:spcAft>
            </a:pPr>
            <a:r>
              <a:rPr lang="es-ES" dirty="0"/>
              <a:t>¿Quieres una librería que sea fácil de usar?</a:t>
            </a:r>
          </a:p>
          <a:p>
            <a:pPr lvl="1" algn="just">
              <a:spcBef>
                <a:spcPts val="600"/>
              </a:spcBef>
              <a:spcAft>
                <a:spcPts val="600"/>
              </a:spcAft>
            </a:pPr>
            <a:r>
              <a:rPr lang="es-ES" b="1" dirty="0"/>
              <a:t>La compatibilidad: </a:t>
            </a:r>
          </a:p>
          <a:p>
            <a:pPr lvl="1" algn="just">
              <a:spcBef>
                <a:spcPts val="600"/>
              </a:spcBef>
              <a:spcAft>
                <a:spcPts val="600"/>
              </a:spcAft>
            </a:pPr>
            <a:r>
              <a:rPr lang="es-ES" dirty="0"/>
              <a:t>¿La librería es compatible con tu plataforma y lenguaje de programación?</a:t>
            </a:r>
          </a:p>
        </p:txBody>
      </p:sp>
      <p:pic>
        <p:nvPicPr>
          <p:cNvPr id="17418" name="Picture 10" descr="Diseño PNG Y SVG De Hombre De Dibujos Animados Pensando Para Camisetas">
            <a:extLst>
              <a:ext uri="{FF2B5EF4-FFF2-40B4-BE49-F238E27FC236}">
                <a16:creationId xmlns:a16="http://schemas.microsoft.com/office/drawing/2014/main" id="{F30312FA-5A52-A7EE-47D7-E986717C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290" y="4622860"/>
            <a:ext cx="1916054" cy="191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3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63A164F-E063-3403-1BF5-F947C703BAC9}"/>
              </a:ext>
            </a:extLst>
          </p:cNvPr>
          <p:cNvSpPr>
            <a:spLocks noGrp="1"/>
          </p:cNvSpPr>
          <p:nvPr>
            <p:ph type="sldNum" sz="quarter" idx="12"/>
          </p:nvPr>
        </p:nvSpPr>
        <p:spPr/>
        <p:txBody>
          <a:bodyPr/>
          <a:lstStyle/>
          <a:p>
            <a:fld id="{9A396ACE-1A63-459D-82B4-27C23849521D}" type="slidenum">
              <a:rPr lang="es-ES" smtClean="0"/>
              <a:t>35</a:t>
            </a:fld>
            <a:endParaRPr lang="es-ES"/>
          </a:p>
        </p:txBody>
      </p:sp>
      <p:sp>
        <p:nvSpPr>
          <p:cNvPr id="5" name="CuadroTexto 4">
            <a:extLst>
              <a:ext uri="{FF2B5EF4-FFF2-40B4-BE49-F238E27FC236}">
                <a16:creationId xmlns:a16="http://schemas.microsoft.com/office/drawing/2014/main" id="{62CC432A-93DE-2BEB-B99A-B5955B277641}"/>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Librerías</a:t>
            </a:r>
          </a:p>
        </p:txBody>
      </p:sp>
    </p:spTree>
    <p:extLst>
      <p:ext uri="{BB962C8B-B14F-4D97-AF65-F5344CB8AC3E}">
        <p14:creationId xmlns:p14="http://schemas.microsoft.com/office/powerpoint/2010/main" val="2931357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9" name="CuadroTexto 8">
            <a:extLst>
              <a:ext uri="{FF2B5EF4-FFF2-40B4-BE49-F238E27FC236}">
                <a16:creationId xmlns:a16="http://schemas.microsoft.com/office/drawing/2014/main" id="{8DAA6D00-3E5C-7652-314F-5CE8F599B916}"/>
              </a:ext>
            </a:extLst>
          </p:cNvPr>
          <p:cNvSpPr txBox="1"/>
          <p:nvPr/>
        </p:nvSpPr>
        <p:spPr>
          <a:xfrm>
            <a:off x="144656" y="609145"/>
            <a:ext cx="6042861" cy="646331"/>
          </a:xfrm>
          <a:prstGeom prst="rect">
            <a:avLst/>
          </a:prstGeom>
          <a:noFill/>
        </p:spPr>
        <p:txBody>
          <a:bodyPr wrap="square">
            <a:spAutoFit/>
          </a:bodyPr>
          <a:lstStyle/>
          <a:p>
            <a:endParaRPr lang="es-ES" dirty="0"/>
          </a:p>
          <a:p>
            <a:r>
              <a:rPr lang="es-ES" b="1" u="sng" dirty="0"/>
              <a:t>Ejemplos de uso de Sockets de Grupo (</a:t>
            </a:r>
            <a:r>
              <a:rPr lang="es-ES" b="1" u="sng" dirty="0" err="1"/>
              <a:t>Multicast</a:t>
            </a:r>
            <a:r>
              <a:rPr lang="es-ES" b="1" u="sng" dirty="0"/>
              <a:t> Sockets):</a:t>
            </a:r>
          </a:p>
        </p:txBody>
      </p:sp>
      <p:sp>
        <p:nvSpPr>
          <p:cNvPr id="10" name="CuadroTexto 9">
            <a:extLst>
              <a:ext uri="{FF2B5EF4-FFF2-40B4-BE49-F238E27FC236}">
                <a16:creationId xmlns:a16="http://schemas.microsoft.com/office/drawing/2014/main" id="{352185E4-0C70-B3C6-6204-1AA6A3B831DF}"/>
              </a:ext>
            </a:extLst>
          </p:cNvPr>
          <p:cNvSpPr txBox="1"/>
          <p:nvPr/>
        </p:nvSpPr>
        <p:spPr>
          <a:xfrm>
            <a:off x="144655" y="1460788"/>
            <a:ext cx="9312165" cy="1754326"/>
          </a:xfrm>
          <a:prstGeom prst="rect">
            <a:avLst/>
          </a:prstGeom>
          <a:noFill/>
        </p:spPr>
        <p:txBody>
          <a:bodyPr wrap="square">
            <a:spAutoFit/>
          </a:bodyPr>
          <a:lstStyle/>
          <a:p>
            <a:r>
              <a:rPr lang="es-ES" b="1" dirty="0"/>
              <a:t>Transmisión de Video en Tiempo Real:</a:t>
            </a:r>
          </a:p>
          <a:p>
            <a:endParaRPr lang="es-ES" dirty="0"/>
          </a:p>
          <a:p>
            <a:r>
              <a:rPr lang="es-ES" b="1" dirty="0"/>
              <a:t>Escenario:</a:t>
            </a:r>
            <a:r>
              <a:rPr lang="es-ES" dirty="0"/>
              <a:t> Una empresa de transmisión de video en línea desea transmitir un evento en vivo a una audiencia global.</a:t>
            </a:r>
          </a:p>
          <a:p>
            <a:r>
              <a:rPr lang="es-ES" b="1" dirty="0"/>
              <a:t>Uso</a:t>
            </a:r>
            <a:r>
              <a:rPr lang="es-ES" dirty="0"/>
              <a:t>: Utiliza sockets de grupo para enviar la transmisión a todos los usuarios interesados en tiempo real.</a:t>
            </a:r>
          </a:p>
        </p:txBody>
      </p:sp>
      <p:sp>
        <p:nvSpPr>
          <p:cNvPr id="14" name="CuadroTexto 13">
            <a:extLst>
              <a:ext uri="{FF2B5EF4-FFF2-40B4-BE49-F238E27FC236}">
                <a16:creationId xmlns:a16="http://schemas.microsoft.com/office/drawing/2014/main" id="{18DE664B-2857-AC57-0FF8-28764F9BA2A7}"/>
              </a:ext>
            </a:extLst>
          </p:cNvPr>
          <p:cNvSpPr txBox="1"/>
          <p:nvPr/>
        </p:nvSpPr>
        <p:spPr>
          <a:xfrm>
            <a:off x="144654" y="3420426"/>
            <a:ext cx="9312165" cy="1754326"/>
          </a:xfrm>
          <a:prstGeom prst="rect">
            <a:avLst/>
          </a:prstGeom>
          <a:noFill/>
        </p:spPr>
        <p:txBody>
          <a:bodyPr wrap="square">
            <a:spAutoFit/>
          </a:bodyPr>
          <a:lstStyle/>
          <a:p>
            <a:r>
              <a:rPr lang="es-ES" b="1" dirty="0"/>
              <a:t>Juegos en Línea:</a:t>
            </a:r>
          </a:p>
          <a:p>
            <a:endParaRPr lang="es-ES" dirty="0"/>
          </a:p>
          <a:p>
            <a:r>
              <a:rPr lang="es-ES" b="1" dirty="0"/>
              <a:t>Escenario</a:t>
            </a:r>
            <a:r>
              <a:rPr lang="es-ES" dirty="0"/>
              <a:t>: Un juego en línea multijugador necesita mantener sincronizados a todos los jugadores en tiempo real.</a:t>
            </a:r>
          </a:p>
          <a:p>
            <a:r>
              <a:rPr lang="es-ES" b="1" dirty="0"/>
              <a:t>Uso</a:t>
            </a:r>
            <a:r>
              <a:rPr lang="es-ES" dirty="0"/>
              <a:t>: Emplea sockets de grupo para enviar información del juego a todos los jugadores conectados al mismo grupo de juego.</a:t>
            </a:r>
          </a:p>
        </p:txBody>
      </p:sp>
      <p:sp>
        <p:nvSpPr>
          <p:cNvPr id="15" name="CuadroTexto 14">
            <a:extLst>
              <a:ext uri="{FF2B5EF4-FFF2-40B4-BE49-F238E27FC236}">
                <a16:creationId xmlns:a16="http://schemas.microsoft.com/office/drawing/2014/main" id="{73781D8D-D27C-7F90-67A4-8DEDD9733525}"/>
              </a:ext>
            </a:extLst>
          </p:cNvPr>
          <p:cNvSpPr txBox="1"/>
          <p:nvPr/>
        </p:nvSpPr>
        <p:spPr>
          <a:xfrm>
            <a:off x="5651136" y="1306899"/>
            <a:ext cx="3573827" cy="2062103"/>
          </a:xfrm>
          <a:prstGeom prst="rect">
            <a:avLst/>
          </a:prstGeom>
          <a:noFill/>
        </p:spPr>
        <p:txBody>
          <a:bodyPr wrap="square" rtlCol="0">
            <a:spAutoFit/>
          </a:bodyPr>
          <a:lstStyle/>
          <a:p>
            <a:r>
              <a:rPr lang="es-ES" sz="3200" dirty="0">
                <a:highlight>
                  <a:srgbClr val="FFFF00"/>
                </a:highlight>
              </a:rPr>
              <a:t>Explicación eventos  un usuario, a todos los usuarios, usuarios por </a:t>
            </a:r>
            <a:r>
              <a:rPr lang="es-ES" sz="3200" dirty="0" err="1">
                <a:highlight>
                  <a:srgbClr val="FFFF00"/>
                </a:highlight>
              </a:rPr>
              <a:t>tenant</a:t>
            </a:r>
            <a:endParaRPr lang="es-ES" sz="3200" dirty="0">
              <a:highlight>
                <a:srgbClr val="FFFF00"/>
              </a:highlight>
            </a:endParaRPr>
          </a:p>
        </p:txBody>
      </p:sp>
    </p:spTree>
    <p:extLst>
      <p:ext uri="{BB962C8B-B14F-4D97-AF65-F5344CB8AC3E}">
        <p14:creationId xmlns:p14="http://schemas.microsoft.com/office/powerpoint/2010/main" val="3038457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C8ED6A-A056-D981-8879-A85E9B4F0212}"/>
              </a:ext>
            </a:extLst>
          </p:cNvPr>
          <p:cNvSpPr>
            <a:spLocks noGrp="1"/>
          </p:cNvSpPr>
          <p:nvPr>
            <p:ph type="sldNum" sz="quarter" idx="12"/>
          </p:nvPr>
        </p:nvSpPr>
        <p:spPr/>
        <p:txBody>
          <a:bodyPr/>
          <a:lstStyle/>
          <a:p>
            <a:fld id="{9A396ACE-1A63-459D-82B4-27C23849521D}" type="slidenum">
              <a:rPr lang="es-ES" smtClean="0"/>
              <a:t>37</a:t>
            </a:fld>
            <a:endParaRPr lang="es-ES"/>
          </a:p>
        </p:txBody>
      </p:sp>
      <p:sp>
        <p:nvSpPr>
          <p:cNvPr id="5" name="CuadroTexto 4">
            <a:extLst>
              <a:ext uri="{FF2B5EF4-FFF2-40B4-BE49-F238E27FC236}">
                <a16:creationId xmlns:a16="http://schemas.microsoft.com/office/drawing/2014/main" id="{C03916F0-8BE6-AD19-D453-876278B21EA5}"/>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WebSockets</a:t>
            </a:r>
            <a:r>
              <a:rPr lang="es-ES" sz="3200" b="1" dirty="0">
                <a:ln w="22225">
                  <a:solidFill>
                    <a:schemeClr val="accent2"/>
                  </a:solidFill>
                  <a:prstDash val="solid"/>
                </a:ln>
                <a:solidFill>
                  <a:schemeClr val="accent2">
                    <a:lumMod val="40000"/>
                    <a:lumOff val="60000"/>
                  </a:schemeClr>
                </a:solidFill>
                <a:latin typeface="+mj-lt"/>
              </a:rPr>
              <a:t>: Sockets de grupo o </a:t>
            </a:r>
            <a:r>
              <a:rPr lang="es-ES" sz="3200" b="1" dirty="0" err="1">
                <a:ln w="22225">
                  <a:solidFill>
                    <a:schemeClr val="accent2"/>
                  </a:solidFill>
                  <a:prstDash val="solid"/>
                </a:ln>
                <a:solidFill>
                  <a:schemeClr val="accent2">
                    <a:lumMod val="40000"/>
                    <a:lumOff val="60000"/>
                  </a:schemeClr>
                </a:solidFill>
                <a:latin typeface="+mj-lt"/>
              </a:rPr>
              <a:t>disfusión</a:t>
            </a:r>
            <a:r>
              <a:rPr lang="es-ES" sz="3200" b="1" dirty="0">
                <a:ln w="22225">
                  <a:solidFill>
                    <a:schemeClr val="accent2"/>
                  </a:solidFill>
                  <a:prstDash val="solid"/>
                </a:ln>
                <a:solidFill>
                  <a:schemeClr val="accent2">
                    <a:lumMod val="40000"/>
                    <a:lumOff val="60000"/>
                  </a:schemeClr>
                </a:solidFill>
                <a:latin typeface="+mj-lt"/>
              </a:rPr>
              <a:t> </a:t>
            </a:r>
          </a:p>
        </p:txBody>
      </p:sp>
      <p:sp>
        <p:nvSpPr>
          <p:cNvPr id="12" name="CuadroTexto 11">
            <a:extLst>
              <a:ext uri="{FF2B5EF4-FFF2-40B4-BE49-F238E27FC236}">
                <a16:creationId xmlns:a16="http://schemas.microsoft.com/office/drawing/2014/main" id="{C2E988CC-4247-48F1-03EF-47215248509D}"/>
              </a:ext>
            </a:extLst>
          </p:cNvPr>
          <p:cNvSpPr txBox="1"/>
          <p:nvPr/>
        </p:nvSpPr>
        <p:spPr>
          <a:xfrm>
            <a:off x="138389" y="1480386"/>
            <a:ext cx="9438748" cy="1477328"/>
          </a:xfrm>
          <a:prstGeom prst="rect">
            <a:avLst/>
          </a:prstGeom>
          <a:noFill/>
        </p:spPr>
        <p:txBody>
          <a:bodyPr wrap="square">
            <a:spAutoFit/>
          </a:bodyPr>
          <a:lstStyle/>
          <a:p>
            <a:r>
              <a:rPr lang="es-ES" b="1" dirty="0"/>
              <a:t>Descubrimiento de Dispositivos en una Red Local:</a:t>
            </a:r>
          </a:p>
          <a:p>
            <a:endParaRPr lang="es-ES" dirty="0"/>
          </a:p>
          <a:p>
            <a:r>
              <a:rPr lang="es-ES" b="1" dirty="0"/>
              <a:t>Escenario</a:t>
            </a:r>
            <a:r>
              <a:rPr lang="es-ES" dirty="0"/>
              <a:t>: Una aplicación busca dispositivos disponibles en una red local para compartir archivos.</a:t>
            </a:r>
          </a:p>
          <a:p>
            <a:r>
              <a:rPr lang="es-ES" b="1" dirty="0"/>
              <a:t>Uso</a:t>
            </a:r>
            <a:r>
              <a:rPr lang="es-ES" dirty="0"/>
              <a:t>: Utiliza sockets de difusión para enviar mensajes de descubrimiento y encontrar dispositivos en la misma red.</a:t>
            </a:r>
          </a:p>
        </p:txBody>
      </p:sp>
      <p:sp>
        <p:nvSpPr>
          <p:cNvPr id="14" name="CuadroTexto 13">
            <a:extLst>
              <a:ext uri="{FF2B5EF4-FFF2-40B4-BE49-F238E27FC236}">
                <a16:creationId xmlns:a16="http://schemas.microsoft.com/office/drawing/2014/main" id="{41990DD9-C102-DEBE-7742-A9FD39351DFE}"/>
              </a:ext>
            </a:extLst>
          </p:cNvPr>
          <p:cNvSpPr txBox="1"/>
          <p:nvPr/>
        </p:nvSpPr>
        <p:spPr>
          <a:xfrm>
            <a:off x="138389" y="851736"/>
            <a:ext cx="8094991" cy="369332"/>
          </a:xfrm>
          <a:prstGeom prst="rect">
            <a:avLst/>
          </a:prstGeom>
          <a:noFill/>
        </p:spPr>
        <p:txBody>
          <a:bodyPr wrap="square">
            <a:spAutoFit/>
          </a:bodyPr>
          <a:lstStyle/>
          <a:p>
            <a:r>
              <a:rPr lang="es-ES" b="1" i="0" u="sng" dirty="0">
                <a:effectLst/>
                <a:latin typeface="Söhne"/>
              </a:rPr>
              <a:t>Ejemplos de uso de Sockets de Difusión (Broadcast Sockets):</a:t>
            </a:r>
            <a:endParaRPr lang="es-ES" u="sng" dirty="0"/>
          </a:p>
        </p:txBody>
      </p:sp>
      <p:sp>
        <p:nvSpPr>
          <p:cNvPr id="18" name="CuadroTexto 17">
            <a:extLst>
              <a:ext uri="{FF2B5EF4-FFF2-40B4-BE49-F238E27FC236}">
                <a16:creationId xmlns:a16="http://schemas.microsoft.com/office/drawing/2014/main" id="{3CB466A5-F884-0411-946A-94C253BBD932}"/>
              </a:ext>
            </a:extLst>
          </p:cNvPr>
          <p:cNvSpPr txBox="1"/>
          <p:nvPr/>
        </p:nvSpPr>
        <p:spPr>
          <a:xfrm>
            <a:off x="138389" y="2957714"/>
            <a:ext cx="9438748" cy="1754326"/>
          </a:xfrm>
          <a:prstGeom prst="rect">
            <a:avLst/>
          </a:prstGeom>
          <a:noFill/>
        </p:spPr>
        <p:txBody>
          <a:bodyPr wrap="square">
            <a:spAutoFit/>
          </a:bodyPr>
          <a:lstStyle/>
          <a:p>
            <a:r>
              <a:rPr lang="es-ES" b="1" dirty="0"/>
              <a:t>Anuncios de Servicios en una Red Empresarial:</a:t>
            </a:r>
          </a:p>
          <a:p>
            <a:endParaRPr lang="es-ES" dirty="0"/>
          </a:p>
          <a:p>
            <a:r>
              <a:rPr lang="es-ES" b="1" dirty="0"/>
              <a:t>Escenario</a:t>
            </a:r>
            <a:r>
              <a:rPr lang="es-ES" dirty="0"/>
              <a:t>: Un servidor desea anunciar servicios disponibles, como impresoras o recursos compartidos de archivos, a todos los clientes en la red.</a:t>
            </a:r>
          </a:p>
          <a:p>
            <a:r>
              <a:rPr lang="es-ES" b="1" dirty="0"/>
              <a:t>Uso</a:t>
            </a:r>
            <a:r>
              <a:rPr lang="es-ES" dirty="0"/>
              <a:t>: Implementa sockets de difusión para enviar anuncios a todos los dispositivos conectados a la red.</a:t>
            </a:r>
          </a:p>
        </p:txBody>
      </p:sp>
    </p:spTree>
    <p:extLst>
      <p:ext uri="{BB962C8B-B14F-4D97-AF65-F5344CB8AC3E}">
        <p14:creationId xmlns:p14="http://schemas.microsoft.com/office/powerpoint/2010/main" val="2124052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F849B9-A78F-3E19-80A9-65580B299730}"/>
              </a:ext>
            </a:extLst>
          </p:cNvPr>
          <p:cNvSpPr>
            <a:spLocks noGrp="1"/>
          </p:cNvSpPr>
          <p:nvPr>
            <p:ph type="sldNum" sz="quarter" idx="12"/>
          </p:nvPr>
        </p:nvSpPr>
        <p:spPr/>
        <p:txBody>
          <a:bodyPr/>
          <a:lstStyle/>
          <a:p>
            <a:fld id="{9A396ACE-1A63-459D-82B4-27C23849521D}" type="slidenum">
              <a:rPr lang="es-ES" smtClean="0"/>
              <a:t>38</a:t>
            </a:fld>
            <a:endParaRPr lang="es-ES"/>
          </a:p>
        </p:txBody>
      </p:sp>
      <p:sp>
        <p:nvSpPr>
          <p:cNvPr id="5" name="CuadroTexto 4">
            <a:extLst>
              <a:ext uri="{FF2B5EF4-FFF2-40B4-BE49-F238E27FC236}">
                <a16:creationId xmlns:a16="http://schemas.microsoft.com/office/drawing/2014/main" id="{351C8F61-38D4-7865-21C4-03C599964DAC}"/>
              </a:ext>
            </a:extLst>
          </p:cNvPr>
          <p:cNvSpPr txBox="1"/>
          <p:nvPr/>
        </p:nvSpPr>
        <p:spPr>
          <a:xfrm>
            <a:off x="2880360" y="1438846"/>
            <a:ext cx="6651669" cy="2246769"/>
          </a:xfrm>
          <a:prstGeom prst="rect">
            <a:avLst/>
          </a:prstGeom>
          <a:noFill/>
        </p:spPr>
        <p:txBody>
          <a:bodyPr wrap="square">
            <a:spAutoFit/>
          </a:bodyPr>
          <a:lstStyle/>
          <a:p>
            <a:r>
              <a:rPr lang="es-ES" sz="1400" dirty="0"/>
              <a:t>Nombre proyecto</a:t>
            </a:r>
            <a:r>
              <a:rPr lang="es-ES" sz="1400" b="1" dirty="0"/>
              <a:t>: </a:t>
            </a:r>
            <a:r>
              <a:rPr lang="es-ES" sz="1400" b="1" dirty="0" err="1"/>
              <a:t>vue_websocket</a:t>
            </a:r>
            <a:endParaRPr lang="es-ES" sz="1400" b="1" dirty="0"/>
          </a:p>
          <a:p>
            <a:r>
              <a:rPr lang="es-ES" sz="1400" dirty="0" err="1"/>
              <a:t>FrontEnd</a:t>
            </a:r>
            <a:r>
              <a:rPr lang="es-ES" sz="1400" dirty="0"/>
              <a:t>: </a:t>
            </a:r>
            <a:r>
              <a:rPr lang="es-ES" sz="1400" b="1" dirty="0"/>
              <a:t>Vue 3</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C:\Proyectos\Curso_Comunicación_Tiempo_Real\vue_websocket</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C:\Proyectos\Curso_Comunicación_Tiempo_Real\vue_websocket\server</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6" name="CuadroTexto 5">
            <a:extLst>
              <a:ext uri="{FF2B5EF4-FFF2-40B4-BE49-F238E27FC236}">
                <a16:creationId xmlns:a16="http://schemas.microsoft.com/office/drawing/2014/main" id="{210349C3-9CB6-9116-4FE3-0D821409CF1F}"/>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pic>
        <p:nvPicPr>
          <p:cNvPr id="7" name="Imagen 6">
            <a:extLst>
              <a:ext uri="{FF2B5EF4-FFF2-40B4-BE49-F238E27FC236}">
                <a16:creationId xmlns:a16="http://schemas.microsoft.com/office/drawing/2014/main" id="{8DBC07EC-BFCE-7E93-EC86-57D0E003AFCF}"/>
              </a:ext>
            </a:extLst>
          </p:cNvPr>
          <p:cNvPicPr>
            <a:picLocks noChangeAspect="1"/>
          </p:cNvPicPr>
          <p:nvPr/>
        </p:nvPicPr>
        <p:blipFill>
          <a:blip r:embed="rId2"/>
          <a:stretch>
            <a:fillRect/>
          </a:stretch>
        </p:blipFill>
        <p:spPr>
          <a:xfrm>
            <a:off x="373971" y="1438846"/>
            <a:ext cx="2400300" cy="3267075"/>
          </a:xfrm>
          <a:prstGeom prst="rect">
            <a:avLst/>
          </a:prstGeom>
        </p:spPr>
      </p:pic>
      <p:sp>
        <p:nvSpPr>
          <p:cNvPr id="8" name="CuadroTexto 7">
            <a:extLst>
              <a:ext uri="{FF2B5EF4-FFF2-40B4-BE49-F238E27FC236}">
                <a16:creationId xmlns:a16="http://schemas.microsoft.com/office/drawing/2014/main" id="{F82F892E-2951-5FD0-7490-78EB655688E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483515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C38D1D-4730-D929-3067-F824710993B6}"/>
              </a:ext>
            </a:extLst>
          </p:cNvPr>
          <p:cNvSpPr>
            <a:spLocks noGrp="1"/>
          </p:cNvSpPr>
          <p:nvPr>
            <p:ph type="sldNum" sz="quarter" idx="12"/>
          </p:nvPr>
        </p:nvSpPr>
        <p:spPr/>
        <p:txBody>
          <a:bodyPr/>
          <a:lstStyle/>
          <a:p>
            <a:fld id="{9A396ACE-1A63-459D-82B4-27C23849521D}" type="slidenum">
              <a:rPr lang="es-ES" smtClean="0"/>
              <a:t>39</a:t>
            </a:fld>
            <a:endParaRPr lang="es-ES"/>
          </a:p>
        </p:txBody>
      </p:sp>
      <p:pic>
        <p:nvPicPr>
          <p:cNvPr id="6" name="Imagen 5" descr="Interfaz de usuario gráfica, Aplicación&#10;&#10;Descripción generada automáticamente">
            <a:extLst>
              <a:ext uri="{FF2B5EF4-FFF2-40B4-BE49-F238E27FC236}">
                <a16:creationId xmlns:a16="http://schemas.microsoft.com/office/drawing/2014/main" id="{ACA27D68-36B8-A3A3-E466-9A2924353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14" y="1052566"/>
            <a:ext cx="8435149" cy="5073656"/>
          </a:xfrm>
          <a:prstGeom prst="rect">
            <a:avLst/>
          </a:prstGeom>
        </p:spPr>
      </p:pic>
      <p:sp>
        <p:nvSpPr>
          <p:cNvPr id="7" name="CuadroTexto 6">
            <a:extLst>
              <a:ext uri="{FF2B5EF4-FFF2-40B4-BE49-F238E27FC236}">
                <a16:creationId xmlns:a16="http://schemas.microsoft.com/office/drawing/2014/main" id="{0F246F1C-9129-1157-60AE-CB2F42608A46}"/>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00395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40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41</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
        <p:nvSpPr>
          <p:cNvPr id="2" name="CuadroTexto 1">
            <a:extLst>
              <a:ext uri="{FF2B5EF4-FFF2-40B4-BE49-F238E27FC236}">
                <a16:creationId xmlns:a16="http://schemas.microsoft.com/office/drawing/2014/main" id="{1D0235E0-866C-4BAA-79AB-1B3B20F92B38}"/>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Tree>
    <p:extLst>
      <p:ext uri="{BB962C8B-B14F-4D97-AF65-F5344CB8AC3E}">
        <p14:creationId xmlns:p14="http://schemas.microsoft.com/office/powerpoint/2010/main" val="360399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4ACF48-B3A1-B50B-5A75-1933AAB861CA}"/>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6" name="CuadroTexto 5">
            <a:extLst>
              <a:ext uri="{FF2B5EF4-FFF2-40B4-BE49-F238E27FC236}">
                <a16:creationId xmlns:a16="http://schemas.microsoft.com/office/drawing/2014/main" id="{8488A7C4-F7F7-FF93-2CAE-8C7417B4CAA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a:t>
            </a:r>
          </a:p>
        </p:txBody>
      </p:sp>
      <p:pic>
        <p:nvPicPr>
          <p:cNvPr id="19458" name="Picture 2" descr="Azure SignalR no .NET 5.0. O SignalR é uma biblioteca open source… | by  Henrique Mauri | Medium">
            <a:extLst>
              <a:ext uri="{FF2B5EF4-FFF2-40B4-BE49-F238E27FC236}">
                <a16:creationId xmlns:a16="http://schemas.microsoft.com/office/drawing/2014/main" id="{0EE2C82C-4D90-5103-D866-1207CF908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 t="6460" r="1994" b="22985"/>
          <a:stretch/>
        </p:blipFill>
        <p:spPr bwMode="auto">
          <a:xfrm>
            <a:off x="3463734" y="4840831"/>
            <a:ext cx="2978532" cy="12318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2E2184-5E26-122C-043B-83D21324B84A}"/>
              </a:ext>
            </a:extLst>
          </p:cNvPr>
          <p:cNvSpPr txBox="1"/>
          <p:nvPr/>
        </p:nvSpPr>
        <p:spPr>
          <a:xfrm>
            <a:off x="188556" y="839573"/>
            <a:ext cx="9417603" cy="4116512"/>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i="0" dirty="0">
                <a:effectLst/>
              </a:rPr>
              <a:t>Funcionalidad:</a:t>
            </a:r>
            <a:endParaRPr lang="es-ES" b="0" i="0" dirty="0">
              <a:effectLst/>
            </a:endParaRPr>
          </a:p>
          <a:p>
            <a:pPr lvl="1" algn="just">
              <a:spcBef>
                <a:spcPts val="300"/>
              </a:spcBef>
            </a:pPr>
            <a:r>
              <a:rPr lang="es-ES" b="0" i="0" dirty="0">
                <a:effectLst/>
              </a:rPr>
              <a:t>- Permite a los desarrolladores crear servicios con múltiples clientes.</a:t>
            </a:r>
          </a:p>
          <a:p>
            <a:pPr lvl="1" algn="just">
              <a:spcBef>
                <a:spcPts val="300"/>
              </a:spcBef>
            </a:pPr>
            <a:r>
              <a:rPr lang="es-ES" b="0" i="0" dirty="0">
                <a:effectLst/>
              </a:rPr>
              <a:t>- Facilita la emisión de mensajes en tiempo real a todos o un subconjunto de clientes.</a:t>
            </a:r>
          </a:p>
          <a:p>
            <a:pPr marL="285750" indent="-285750" algn="just">
              <a:spcBef>
                <a:spcPts val="300"/>
              </a:spcBef>
              <a:buFont typeface="Arial" panose="020B0604020202020204" pitchFamily="34" charset="0"/>
              <a:buChar char="•"/>
            </a:pPr>
            <a:r>
              <a:rPr lang="es-ES" b="1" i="0" dirty="0">
                <a:effectLst/>
              </a:rPr>
              <a:t>Simplicidad para Desarrolladores:</a:t>
            </a:r>
            <a:endParaRPr lang="es-ES" b="0" i="0" dirty="0">
              <a:effectLst/>
            </a:endParaRPr>
          </a:p>
          <a:p>
            <a:pPr lvl="1" algn="just">
              <a:spcBef>
                <a:spcPts val="300"/>
              </a:spcBef>
            </a:pPr>
            <a:r>
              <a:rPr lang="es-ES" b="0" i="0" dirty="0">
                <a:effectLst/>
              </a:rPr>
              <a:t>- No es necesario preocuparse por los detalles internos.</a:t>
            </a:r>
          </a:p>
          <a:p>
            <a:pPr lvl="1" algn="just">
              <a:spcBef>
                <a:spcPts val="300"/>
              </a:spcBef>
            </a:pPr>
            <a:r>
              <a:rPr lang="es-ES" b="0" i="0" dirty="0">
                <a:effectLst/>
              </a:rPr>
              <a:t>- SignalR realiza el trabajo pesado en la gestión de la comunicación en tiempo real.</a:t>
            </a:r>
          </a:p>
          <a:p>
            <a:pPr marL="285750" indent="-285750" algn="just">
              <a:spcBef>
                <a:spcPts val="300"/>
              </a:spcBef>
              <a:buFont typeface="Arial" panose="020B0604020202020204" pitchFamily="34" charset="0"/>
              <a:buChar char="•"/>
            </a:pPr>
            <a:r>
              <a:rPr lang="es-ES" b="1" i="0" dirty="0">
                <a:effectLst/>
              </a:rPr>
              <a:t>Compatibilidad Automática:</a:t>
            </a:r>
            <a:endParaRPr lang="es-ES" b="0" i="0" dirty="0">
              <a:effectLst/>
            </a:endParaRPr>
          </a:p>
          <a:p>
            <a:pPr lvl="1" algn="just">
              <a:spcBef>
                <a:spcPts val="300"/>
              </a:spcBef>
            </a:pPr>
            <a:r>
              <a:rPr lang="es-ES" b="0" i="0" dirty="0">
                <a:effectLst/>
              </a:rPr>
              <a:t>- Desarrolla tu código en C# sin preocuparte por las tecnologías subyacentes.</a:t>
            </a:r>
          </a:p>
          <a:p>
            <a:pPr lvl="1" algn="just">
              <a:spcBef>
                <a:spcPts val="300"/>
              </a:spcBef>
            </a:pPr>
            <a:r>
              <a:rPr lang="es-ES" b="0" i="0" dirty="0">
                <a:effectLst/>
              </a:rPr>
              <a:t>- SignalR adapta la comunicación según la mejor opción para el navegador del usuario.</a:t>
            </a:r>
          </a:p>
          <a:p>
            <a:pPr marL="285750" indent="-285750" algn="just">
              <a:spcBef>
                <a:spcPts val="300"/>
              </a:spcBef>
              <a:buFont typeface="Arial" panose="020B0604020202020204" pitchFamily="34" charset="0"/>
              <a:buChar char="•"/>
            </a:pPr>
            <a:r>
              <a:rPr lang="es-ES" b="1" i="0" dirty="0">
                <a:effectLst/>
              </a:rPr>
              <a:t>Adaptabilidad Tecnológica:</a:t>
            </a:r>
            <a:endParaRPr lang="es-ES" b="0" i="0" dirty="0">
              <a:effectLst/>
            </a:endParaRPr>
          </a:p>
          <a:p>
            <a:pPr lvl="1" algn="just">
              <a:spcBef>
                <a:spcPts val="300"/>
              </a:spcBef>
            </a:pPr>
            <a:r>
              <a:rPr lang="es-ES" b="0" i="0" dirty="0">
                <a:effectLst/>
              </a:rPr>
              <a:t>- Utiliza WebSocket para navegadores que lo admiten (comunicación rápida).</a:t>
            </a:r>
          </a:p>
          <a:p>
            <a:pPr lvl="1" algn="just">
              <a:spcBef>
                <a:spcPts val="300"/>
              </a:spcBef>
            </a:pPr>
            <a:r>
              <a:rPr lang="es-ES" b="0" i="0" dirty="0">
                <a:effectLst/>
              </a:rPr>
              <a:t>- Selecciona otras tecnologías si el navegador no es compatible, asegurando un rendimiento sin problemas.</a:t>
            </a:r>
          </a:p>
        </p:txBody>
      </p:sp>
    </p:spTree>
    <p:extLst>
      <p:ext uri="{BB962C8B-B14F-4D97-AF65-F5344CB8AC3E}">
        <p14:creationId xmlns:p14="http://schemas.microsoft.com/office/powerpoint/2010/main" val="3202395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02420B-CDA1-8E37-57FB-6B7A76675526}"/>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5" name="CuadroTexto 4">
            <a:extLst>
              <a:ext uri="{FF2B5EF4-FFF2-40B4-BE49-F238E27FC236}">
                <a16:creationId xmlns:a16="http://schemas.microsoft.com/office/drawing/2014/main" id="{EF4D195B-053C-016F-4D7D-C6C9B211E066}"/>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Webs candidatas para </a:t>
            </a:r>
            <a:r>
              <a:rPr lang="es-ES" sz="2400" b="1" dirty="0" err="1">
                <a:ln w="22225">
                  <a:solidFill>
                    <a:schemeClr val="accent2"/>
                  </a:solidFill>
                  <a:prstDash val="solid"/>
                </a:ln>
                <a:solidFill>
                  <a:schemeClr val="accent2">
                    <a:lumMod val="40000"/>
                    <a:lumOff val="60000"/>
                  </a:schemeClr>
                </a:solidFill>
                <a:latin typeface="+mj-lt"/>
              </a:rPr>
              <a:t>Signal</a:t>
            </a:r>
            <a:r>
              <a:rPr lang="es-ES" sz="2400" b="1" dirty="0">
                <a:ln w="22225">
                  <a:solidFill>
                    <a:schemeClr val="accent2"/>
                  </a:solidFill>
                  <a:prstDash val="solid"/>
                </a:ln>
                <a:solidFill>
                  <a:schemeClr val="accent2">
                    <a:lumMod val="40000"/>
                    <a:lumOff val="60000"/>
                  </a:schemeClr>
                </a:solidFill>
                <a:latin typeface="+mj-lt"/>
              </a:rPr>
              <a:t> R</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256CE63E-567F-C467-8D87-1D5FF94C22FF}"/>
              </a:ext>
            </a:extLst>
          </p:cNvPr>
          <p:cNvSpPr txBox="1"/>
          <p:nvPr/>
        </p:nvSpPr>
        <p:spPr>
          <a:xfrm>
            <a:off x="188556" y="953501"/>
            <a:ext cx="9402011" cy="2769989"/>
          </a:xfrm>
          <a:prstGeom prst="rect">
            <a:avLst/>
          </a:prstGeom>
          <a:noFill/>
        </p:spPr>
        <p:txBody>
          <a:bodyPr wrap="square">
            <a:spAutoFit/>
          </a:bodyPr>
          <a:lstStyle/>
          <a:p>
            <a:pPr marL="285750" indent="-285750" algn="just">
              <a:spcBef>
                <a:spcPts val="300"/>
              </a:spcBef>
              <a:buFont typeface="Arial" panose="020B0604020202020204" pitchFamily="34" charset="0"/>
              <a:buChar char="•"/>
            </a:pPr>
            <a:r>
              <a:rPr lang="es-ES" b="1" dirty="0">
                <a:effectLst/>
              </a:rPr>
              <a:t>Aplicaciones que requieren actualizaciones de alta frecuencia del servidor</a:t>
            </a:r>
            <a:r>
              <a:rPr lang="es-ES" b="0" dirty="0">
                <a:effectLst/>
              </a:rPr>
              <a:t>. Algunos ejemplos son los juegos, las redes sociales, la votación, las subastas, los mapas y las aplicaciones de GPS.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Paneles y aplicaciones de monitorización</a:t>
            </a:r>
            <a:r>
              <a:rPr lang="es-ES" b="0" dirty="0">
                <a:effectLst/>
              </a:rPr>
              <a:t>. Los ejemplos incluyen paneles de la empresa, actualizaciones de ventas instantáneas o alertas de viaje.</a:t>
            </a:r>
          </a:p>
          <a:p>
            <a:pPr marL="285750" indent="-285750" algn="just">
              <a:spcBef>
                <a:spcPts val="300"/>
              </a:spcBef>
              <a:buFont typeface="Arial" panose="020B0604020202020204" pitchFamily="34" charset="0"/>
              <a:buChar char="•"/>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colaborativas</a:t>
            </a:r>
            <a:r>
              <a:rPr lang="es-ES" b="0" dirty="0">
                <a:effectLst/>
              </a:rPr>
              <a:t>. Las aplicaciones de pizarra y el software para reuniones de equipo son ejemplos de aplicaciones colaborativas.</a:t>
            </a:r>
          </a:p>
          <a:p>
            <a:pPr algn="just">
              <a:spcBef>
                <a:spcPts val="300"/>
              </a:spcBef>
            </a:pPr>
            <a:endParaRPr lang="es-ES" sz="500" b="0" dirty="0">
              <a:effectLst/>
            </a:endParaRPr>
          </a:p>
          <a:p>
            <a:pPr marL="285750" indent="-285750" algn="just">
              <a:spcBef>
                <a:spcPts val="300"/>
              </a:spcBef>
              <a:buFont typeface="Arial" panose="020B0604020202020204" pitchFamily="34" charset="0"/>
              <a:buChar char="•"/>
            </a:pPr>
            <a:r>
              <a:rPr lang="es-ES" b="1" dirty="0">
                <a:effectLst/>
              </a:rPr>
              <a:t>Aplicaciones que requieren notificaciones</a:t>
            </a:r>
            <a:r>
              <a:rPr lang="es-ES" b="0" dirty="0">
                <a:effectLst/>
              </a:rPr>
              <a:t>. Las redes sociales, el correo electrónico, el chat, los juegos, las alertas de viaje y muchas otras aplicaciones que usan notificaciones.</a:t>
            </a:r>
          </a:p>
        </p:txBody>
      </p:sp>
      <p:pic>
        <p:nvPicPr>
          <p:cNvPr id="23556" name="Picture 4" descr="Dashboards – Blog Datlas">
            <a:extLst>
              <a:ext uri="{FF2B5EF4-FFF2-40B4-BE49-F238E27FC236}">
                <a16:creationId xmlns:a16="http://schemas.microsoft.com/office/drawing/2014/main" id="{A65E3B26-8595-3A08-6435-F390E8B4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75" y="3870250"/>
            <a:ext cx="3411964" cy="191775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TIFICATION | GIF by Sanaz Bidad on Dribbble | Flat design icons, Animated  images, Icon design">
            <a:extLst>
              <a:ext uri="{FF2B5EF4-FFF2-40B4-BE49-F238E27FC236}">
                <a16:creationId xmlns:a16="http://schemas.microsoft.com/office/drawing/2014/main" id="{E64A73B7-86B1-A70B-AEF2-62A141D13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032" y="4199861"/>
            <a:ext cx="1633936" cy="12254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El historial de versiones ahora está disponible para Jamboard en la Web :  Intelligence Partner">
            <a:extLst>
              <a:ext uri="{FF2B5EF4-FFF2-40B4-BE49-F238E27FC236}">
                <a16:creationId xmlns:a16="http://schemas.microsoft.com/office/drawing/2014/main" id="{3A051CBF-2470-26EF-78F2-36E8C3026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721" y="3861584"/>
            <a:ext cx="3320791" cy="186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61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42EE3C-BF8A-2FC0-3441-DEEE118060DA}"/>
              </a:ext>
            </a:extLst>
          </p:cNvPr>
          <p:cNvSpPr>
            <a:spLocks noGrp="1"/>
          </p:cNvSpPr>
          <p:nvPr>
            <p:ph type="sldNum" sz="quarter" idx="12"/>
          </p:nvPr>
        </p:nvSpPr>
        <p:spPr/>
        <p:txBody>
          <a:bodyPr/>
          <a:lstStyle/>
          <a:p>
            <a:fld id="{9A396ACE-1A63-459D-82B4-27C23849521D}" type="slidenum">
              <a:rPr lang="es-ES" smtClean="0"/>
              <a:t>44</a:t>
            </a:fld>
            <a:endParaRPr lang="es-ES"/>
          </a:p>
        </p:txBody>
      </p:sp>
      <p:sp>
        <p:nvSpPr>
          <p:cNvPr id="11" name="CuadroTexto 10">
            <a:extLst>
              <a:ext uri="{FF2B5EF4-FFF2-40B4-BE49-F238E27FC236}">
                <a16:creationId xmlns:a16="http://schemas.microsoft.com/office/drawing/2014/main" id="{5E2A17C1-7BAB-3459-7276-1A073FC1B15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Características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3" name="CuadroTexto 12">
            <a:extLst>
              <a:ext uri="{FF2B5EF4-FFF2-40B4-BE49-F238E27FC236}">
                <a16:creationId xmlns:a16="http://schemas.microsoft.com/office/drawing/2014/main" id="{AB71FC0D-906C-E82B-6F46-DE7D7397E5E2}"/>
              </a:ext>
            </a:extLst>
          </p:cNvPr>
          <p:cNvSpPr txBox="1"/>
          <p:nvPr/>
        </p:nvSpPr>
        <p:spPr>
          <a:xfrm>
            <a:off x="265813" y="1028343"/>
            <a:ext cx="9271591" cy="3139321"/>
          </a:xfrm>
          <a:prstGeom prst="rect">
            <a:avLst/>
          </a:prstGeom>
          <a:noFill/>
        </p:spPr>
        <p:txBody>
          <a:bodyPr wrap="square">
            <a:spAutoFit/>
          </a:bodyPr>
          <a:lstStyle/>
          <a:p>
            <a:pPr algn="just"/>
            <a:r>
              <a:rPr lang="es-ES" b="0" i="0" dirty="0">
                <a:solidFill>
                  <a:srgbClr val="000000"/>
                </a:solidFill>
                <a:effectLst/>
              </a:rPr>
              <a:t>SignalR proporciona una API para crear llamadas a procedimientos remotos (RPC) de servidor a cliente. Las RPC llaman a funciones de JavaScript en clientes desde el código .NET Core del lado del servidor.</a:t>
            </a:r>
          </a:p>
          <a:p>
            <a:pPr algn="just"/>
            <a:endParaRPr lang="es-ES" b="0" i="0" dirty="0">
              <a:solidFill>
                <a:srgbClr val="000000"/>
              </a:solidFill>
              <a:effectLst/>
            </a:endParaRPr>
          </a:p>
          <a:p>
            <a:pPr algn="just"/>
            <a:r>
              <a:rPr lang="es-ES" b="0" dirty="0">
                <a:solidFill>
                  <a:srgbClr val="000000"/>
                </a:solidFill>
                <a:effectLst/>
              </a:rPr>
              <a:t>Estas son algunas características de SignalR para ASP.NET Core:</a:t>
            </a:r>
          </a:p>
          <a:p>
            <a:pPr algn="just"/>
            <a:endParaRPr lang="es-ES" b="0" i="0" dirty="0">
              <a:solidFill>
                <a:srgbClr val="000000"/>
              </a:solidFill>
              <a:effectLst/>
            </a:endParaRPr>
          </a:p>
          <a:p>
            <a:pPr marL="285750" indent="-285750" algn="just">
              <a:buFont typeface="Arial" panose="020B0604020202020204" pitchFamily="34" charset="0"/>
              <a:buChar char="•"/>
            </a:pPr>
            <a:r>
              <a:rPr lang="es-ES" b="0" dirty="0">
                <a:solidFill>
                  <a:srgbClr val="000000"/>
                </a:solidFill>
                <a:effectLst/>
              </a:rPr>
              <a:t>Maneja la gestión de conexiones automáticamente.</a:t>
            </a:r>
          </a:p>
          <a:p>
            <a:pPr marL="285750" indent="-285750" algn="just">
              <a:buFont typeface="Arial" panose="020B0604020202020204" pitchFamily="34" charset="0"/>
              <a:buChar char="•"/>
            </a:pPr>
            <a:r>
              <a:rPr lang="es-ES" b="0" dirty="0">
                <a:solidFill>
                  <a:srgbClr val="000000"/>
                </a:solidFill>
                <a:effectLst/>
              </a:rPr>
              <a:t>Envía mensajes a todos los clientes conectados simultáneamente. Por ejemplo, una sala de chat.</a:t>
            </a:r>
          </a:p>
          <a:p>
            <a:pPr marL="285750" indent="-285750" algn="just">
              <a:buFont typeface="Arial" panose="020B0604020202020204" pitchFamily="34" charset="0"/>
              <a:buChar char="•"/>
            </a:pPr>
            <a:r>
              <a:rPr lang="es-ES" b="0" dirty="0">
                <a:solidFill>
                  <a:srgbClr val="000000"/>
                </a:solidFill>
                <a:effectLst/>
              </a:rPr>
              <a:t>Envía mensajes a clientes específicos o grupos de clientes. </a:t>
            </a:r>
          </a:p>
          <a:p>
            <a:pPr marL="285750" indent="-285750" algn="just">
              <a:buFont typeface="Arial" panose="020B0604020202020204" pitchFamily="34" charset="0"/>
              <a:buChar char="•"/>
            </a:pPr>
            <a:r>
              <a:rPr lang="es-ES" b="0" dirty="0">
                <a:solidFill>
                  <a:srgbClr val="000000"/>
                </a:solidFill>
                <a:effectLst/>
              </a:rPr>
              <a:t>Escalas para manejar el aumento del tráfico.</a:t>
            </a:r>
          </a:p>
        </p:txBody>
      </p:sp>
      <p:pic>
        <p:nvPicPr>
          <p:cNvPr id="26626" name="Picture 2" descr="Las mejores salas de chat en linea : u/WebyChat2020">
            <a:extLst>
              <a:ext uri="{FF2B5EF4-FFF2-40B4-BE49-F238E27FC236}">
                <a16:creationId xmlns:a16="http://schemas.microsoft.com/office/drawing/2014/main" id="{952F1717-FF0D-3F26-8614-C05234012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9762" y="3672496"/>
            <a:ext cx="2397642" cy="207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56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C3316B-0485-20A2-AD95-1FC07FD00F08}"/>
              </a:ext>
            </a:extLst>
          </p:cNvPr>
          <p:cNvSpPr>
            <a:spLocks noGrp="1"/>
          </p:cNvSpPr>
          <p:nvPr>
            <p:ph type="sldNum" sz="quarter" idx="12"/>
          </p:nvPr>
        </p:nvSpPr>
        <p:spPr/>
        <p:txBody>
          <a:bodyPr/>
          <a:lstStyle/>
          <a:p>
            <a:fld id="{9A396ACE-1A63-459D-82B4-27C23849521D}" type="slidenum">
              <a:rPr lang="es-ES" smtClean="0"/>
              <a:t>45</a:t>
            </a:fld>
            <a:endParaRPr lang="es-ES"/>
          </a:p>
        </p:txBody>
      </p:sp>
      <p:sp>
        <p:nvSpPr>
          <p:cNvPr id="5" name="CuadroTexto 4">
            <a:extLst>
              <a:ext uri="{FF2B5EF4-FFF2-40B4-BE49-F238E27FC236}">
                <a16:creationId xmlns:a16="http://schemas.microsoft.com/office/drawing/2014/main" id="{AC212592-4D21-407E-F000-2E3DF4AB733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Transportes</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C2789CFF-9B66-4EC3-EDBD-C66F2CA18819}"/>
              </a:ext>
            </a:extLst>
          </p:cNvPr>
          <p:cNvSpPr txBox="1"/>
          <p:nvPr/>
        </p:nvSpPr>
        <p:spPr>
          <a:xfrm>
            <a:off x="188556" y="1003166"/>
            <a:ext cx="9370114" cy="2739211"/>
          </a:xfrm>
          <a:prstGeom prst="rect">
            <a:avLst/>
          </a:prstGeom>
          <a:noFill/>
        </p:spPr>
        <p:txBody>
          <a:bodyPr wrap="square">
            <a:spAutoFit/>
          </a:bodyPr>
          <a:lstStyle/>
          <a:p>
            <a:pPr algn="just"/>
            <a:r>
              <a:rPr lang="es-ES" b="1" i="0" dirty="0">
                <a:solidFill>
                  <a:srgbClr val="000000"/>
                </a:solidFill>
                <a:effectLst/>
                <a:latin typeface="Lucida Grande"/>
              </a:rPr>
              <a:t>SignalR</a:t>
            </a:r>
            <a:r>
              <a:rPr lang="es-ES" b="0" i="0" dirty="0">
                <a:solidFill>
                  <a:srgbClr val="000000"/>
                </a:solidFill>
                <a:effectLst/>
                <a:latin typeface="Lucida Grande"/>
              </a:rPr>
              <a:t> admite las siguientes técnicas para manejar la comunicación en tiempo real (en orden de reserva):</a:t>
            </a:r>
          </a:p>
          <a:p>
            <a:pPr algn="just"/>
            <a:endParaRPr lang="es-ES" b="0" i="0" dirty="0">
              <a:solidFill>
                <a:srgbClr val="000000"/>
              </a:solidFill>
              <a:effectLst/>
              <a:latin typeface="Lucida Grande"/>
            </a:endParaRPr>
          </a:p>
          <a:p>
            <a:pPr marL="742950" lvl="1" indent="-285750" algn="just">
              <a:buFont typeface="Arial" panose="020B0604020202020204" pitchFamily="34" charset="0"/>
              <a:buChar char="•"/>
            </a:pPr>
            <a:r>
              <a:rPr lang="es-ES" b="0" i="1" dirty="0" err="1">
                <a:solidFill>
                  <a:srgbClr val="000000"/>
                </a:solidFill>
                <a:effectLst/>
                <a:latin typeface="Lucida Grande"/>
              </a:rPr>
              <a:t>WebSockets</a:t>
            </a:r>
            <a:endParaRPr lang="es-ES" b="0" i="1" dirty="0">
              <a:solidFill>
                <a:srgbClr val="000000"/>
              </a:solidFill>
              <a:effectLst/>
              <a:latin typeface="Lucida Grande"/>
            </a:endParaRP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Eventos enviados por el servidor (SSE)</a:t>
            </a:r>
          </a:p>
          <a:p>
            <a:pPr algn="just"/>
            <a:endParaRPr lang="es-ES" sz="500" b="0" i="1" dirty="0">
              <a:solidFill>
                <a:srgbClr val="000000"/>
              </a:solidFill>
              <a:effectLst/>
              <a:latin typeface="Lucida Grande"/>
            </a:endParaRPr>
          </a:p>
          <a:p>
            <a:pPr marL="742950" lvl="1" indent="-285750" algn="just">
              <a:buFont typeface="Arial" panose="020B0604020202020204" pitchFamily="34" charset="0"/>
              <a:buChar char="•"/>
            </a:pPr>
            <a:r>
              <a:rPr lang="es-ES" b="0" i="1" dirty="0">
                <a:solidFill>
                  <a:srgbClr val="000000"/>
                </a:solidFill>
                <a:effectLst/>
                <a:latin typeface="Lucida Grande"/>
              </a:rPr>
              <a:t>Long </a:t>
            </a:r>
            <a:r>
              <a:rPr lang="es-ES" b="0" i="1" dirty="0" err="1">
                <a:solidFill>
                  <a:srgbClr val="000000"/>
                </a:solidFill>
                <a:effectLst/>
                <a:latin typeface="Lucida Grande"/>
              </a:rPr>
              <a:t>polling</a:t>
            </a:r>
            <a:r>
              <a:rPr lang="es-ES" b="0" i="1" dirty="0">
                <a:solidFill>
                  <a:srgbClr val="000000"/>
                </a:solidFill>
                <a:effectLst/>
                <a:latin typeface="Lucida Grande"/>
              </a:rPr>
              <a:t> (Sondeo largo)</a:t>
            </a:r>
          </a:p>
          <a:p>
            <a:pPr algn="just"/>
            <a:endParaRPr lang="es-ES" b="0" dirty="0">
              <a:solidFill>
                <a:srgbClr val="000000"/>
              </a:solidFill>
              <a:effectLst/>
              <a:latin typeface="Lucida Grande"/>
            </a:endParaRPr>
          </a:p>
          <a:p>
            <a:pPr algn="just"/>
            <a:r>
              <a:rPr lang="es-ES" b="1" i="0" dirty="0">
                <a:solidFill>
                  <a:srgbClr val="000000"/>
                </a:solidFill>
                <a:effectLst/>
                <a:latin typeface="Lucida Grande"/>
              </a:rPr>
              <a:t>SignalR</a:t>
            </a:r>
            <a:r>
              <a:rPr lang="es-ES" b="0" i="0" dirty="0">
                <a:solidFill>
                  <a:srgbClr val="000000"/>
                </a:solidFill>
                <a:effectLst/>
                <a:latin typeface="Lucida Grande"/>
              </a:rPr>
              <a:t> elige automáticamente el mejor método de transporte que está dentro de las capacidades del servidor y el cliente.</a:t>
            </a:r>
          </a:p>
        </p:txBody>
      </p:sp>
      <p:pic>
        <p:nvPicPr>
          <p:cNvPr id="25602" name="Picture 2" descr="What is SignalR Core? How does it work? - DEV Community">
            <a:extLst>
              <a:ext uri="{FF2B5EF4-FFF2-40B4-BE49-F238E27FC236}">
                <a16:creationId xmlns:a16="http://schemas.microsoft.com/office/drawing/2014/main" id="{2B23005B-AC95-EF7F-A7FB-B76041D47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826" y="3742377"/>
            <a:ext cx="2931485" cy="234937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29E7261-B8E3-A98B-AE64-32DD3D60140A}"/>
              </a:ext>
            </a:extLst>
          </p:cNvPr>
          <p:cNvSpPr/>
          <p:nvPr/>
        </p:nvSpPr>
        <p:spPr>
          <a:xfrm>
            <a:off x="3309826" y="5741581"/>
            <a:ext cx="1240909" cy="339538"/>
          </a:xfrm>
          <a:prstGeom prst="rect">
            <a:avLst/>
          </a:prstGeom>
          <a:solidFill>
            <a:srgbClr val="409BD4"/>
          </a:solidFill>
          <a:ln>
            <a:solidFill>
              <a:srgbClr val="409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7C4CEB47-1FE2-C1EF-F7B6-745BC8B6DB3B}"/>
              </a:ext>
            </a:extLst>
          </p:cNvPr>
          <p:cNvSpPr txBox="1"/>
          <p:nvPr/>
        </p:nvSpPr>
        <p:spPr>
          <a:xfrm>
            <a:off x="5847906" y="2700386"/>
            <a:ext cx="2931485" cy="1754326"/>
          </a:xfrm>
          <a:prstGeom prst="rect">
            <a:avLst/>
          </a:prstGeom>
          <a:noFill/>
        </p:spPr>
        <p:txBody>
          <a:bodyPr wrap="square" rtlCol="0">
            <a:spAutoFit/>
          </a:bodyPr>
          <a:lstStyle/>
          <a:p>
            <a:r>
              <a:rPr lang="es-ES" sz="3600" dirty="0">
                <a:highlight>
                  <a:srgbClr val="FFFF00"/>
                </a:highlight>
              </a:rPr>
              <a:t>FORZADO A TECNOLOGIA COMPLETA</a:t>
            </a:r>
          </a:p>
        </p:txBody>
      </p:sp>
    </p:spTree>
    <p:extLst>
      <p:ext uri="{BB962C8B-B14F-4D97-AF65-F5344CB8AC3E}">
        <p14:creationId xmlns:p14="http://schemas.microsoft.com/office/powerpoint/2010/main" val="3733190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B9F256-454C-EB56-F5D6-65F5D9C4A0B1}"/>
              </a:ext>
            </a:extLst>
          </p:cNvPr>
          <p:cNvSpPr>
            <a:spLocks noGrp="1"/>
          </p:cNvSpPr>
          <p:nvPr>
            <p:ph type="sldNum" sz="quarter" idx="12"/>
          </p:nvPr>
        </p:nvSpPr>
        <p:spPr/>
        <p:txBody>
          <a:bodyPr/>
          <a:lstStyle/>
          <a:p>
            <a:fld id="{9A396ACE-1A63-459D-82B4-27C23849521D}" type="slidenum">
              <a:rPr lang="es-ES" smtClean="0"/>
              <a:t>46</a:t>
            </a:fld>
            <a:endParaRPr lang="es-ES"/>
          </a:p>
        </p:txBody>
      </p:sp>
      <p:sp>
        <p:nvSpPr>
          <p:cNvPr id="5" name="CuadroTexto 4">
            <a:extLst>
              <a:ext uri="{FF2B5EF4-FFF2-40B4-BE49-F238E27FC236}">
                <a16:creationId xmlns:a16="http://schemas.microsoft.com/office/drawing/2014/main" id="{D4D5D3DC-07FD-0CDC-4A6A-A9D947B5B4A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Arquitectura</a:t>
            </a:r>
            <a:endParaRPr lang="es-ES" sz="3200" b="1" dirty="0">
              <a:ln w="22225">
                <a:solidFill>
                  <a:schemeClr val="accent2"/>
                </a:solidFill>
                <a:prstDash val="solid"/>
              </a:ln>
              <a:solidFill>
                <a:schemeClr val="accent2">
                  <a:lumMod val="40000"/>
                  <a:lumOff val="60000"/>
                </a:schemeClr>
              </a:solidFill>
              <a:latin typeface="+mj-lt"/>
            </a:endParaRPr>
          </a:p>
        </p:txBody>
      </p:sp>
      <p:sp>
        <p:nvSpPr>
          <p:cNvPr id="9" name="CuadroTexto 8">
            <a:extLst>
              <a:ext uri="{FF2B5EF4-FFF2-40B4-BE49-F238E27FC236}">
                <a16:creationId xmlns:a16="http://schemas.microsoft.com/office/drawing/2014/main" id="{915E7672-8555-053D-9688-88F752F3FC8E}"/>
              </a:ext>
            </a:extLst>
          </p:cNvPr>
          <p:cNvSpPr txBox="1"/>
          <p:nvPr/>
        </p:nvSpPr>
        <p:spPr>
          <a:xfrm>
            <a:off x="188555" y="859524"/>
            <a:ext cx="9402011" cy="646331"/>
          </a:xfrm>
          <a:prstGeom prst="rect">
            <a:avLst/>
          </a:prstGeom>
          <a:noFill/>
        </p:spPr>
        <p:txBody>
          <a:bodyPr wrap="square">
            <a:spAutoFit/>
          </a:bodyPr>
          <a:lstStyle/>
          <a:p>
            <a:r>
              <a:rPr lang="es-ES" dirty="0"/>
              <a:t>En el diagrama siguiente se muestra la relación entre </a:t>
            </a:r>
            <a:r>
              <a:rPr lang="es-ES" dirty="0" err="1"/>
              <a:t>hubs</a:t>
            </a:r>
            <a:r>
              <a:rPr lang="es-ES" dirty="0"/>
              <a:t>, conexiones persistentes y las tecnologías subyacentes usadas para los transportes.</a:t>
            </a:r>
          </a:p>
        </p:txBody>
      </p:sp>
      <p:pic>
        <p:nvPicPr>
          <p:cNvPr id="22530" name="Picture 2" descr="Diagrama de arquitectura de SignalR que muestra las API, los transportes y los clientes">
            <a:extLst>
              <a:ext uri="{FF2B5EF4-FFF2-40B4-BE49-F238E27FC236}">
                <a16:creationId xmlns:a16="http://schemas.microsoft.com/office/drawing/2014/main" id="{EB7C296C-43C9-B758-6D7E-499E32ADA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68" y="1644081"/>
            <a:ext cx="6276864" cy="42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59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47</a:t>
            </a:fld>
            <a:endParaRPr lang="es-ES"/>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5024" y="114174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81172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DTO</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
        <p:nvSpPr>
          <p:cNvPr id="8" name="CuadroTexto 7">
            <a:extLst>
              <a:ext uri="{FF2B5EF4-FFF2-40B4-BE49-F238E27FC236}">
                <a16:creationId xmlns:a16="http://schemas.microsoft.com/office/drawing/2014/main" id="{ED66AF68-9B41-D62C-1094-702726297A0F}"/>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Funcionamiento</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451ED15D-9678-9678-6128-579B8BE75049}"/>
              </a:ext>
            </a:extLst>
          </p:cNvPr>
          <p:cNvSpPr txBox="1"/>
          <p:nvPr/>
        </p:nvSpPr>
        <p:spPr>
          <a:xfrm>
            <a:off x="1401318" y="1128547"/>
            <a:ext cx="1881440" cy="369332"/>
          </a:xfrm>
          <a:prstGeom prst="rect">
            <a:avLst/>
          </a:prstGeom>
          <a:noFill/>
        </p:spPr>
        <p:txBody>
          <a:bodyPr wrap="square" rtlCol="0">
            <a:spAutoFit/>
          </a:bodyPr>
          <a:lstStyle/>
          <a:p>
            <a:pPr algn="ctr"/>
            <a:r>
              <a:rPr lang="es-ES" b="1" dirty="0"/>
              <a:t>Cliente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animBg="1"/>
      <p:bldP spid="20" grpId="0"/>
      <p:bldP spid="21" grpId="0" animBg="1"/>
      <p:bldP spid="28" grpId="0"/>
      <p:bldP spid="29" grpId="0"/>
      <p:bldP spid="40" grpId="0" animBg="1"/>
      <p:bldP spid="39" grpId="0"/>
      <p:bldP spid="41" grpId="0" animBg="1"/>
      <p:bldP spid="46"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7BD3D31-2324-FCE1-C9B0-F0C8C9FB2376}"/>
              </a:ext>
            </a:extLst>
          </p:cNvPr>
          <p:cNvSpPr>
            <a:spLocks noGrp="1"/>
          </p:cNvSpPr>
          <p:nvPr>
            <p:ph type="sldNum" sz="quarter" idx="12"/>
          </p:nvPr>
        </p:nvSpPr>
        <p:spPr/>
        <p:txBody>
          <a:bodyPr/>
          <a:lstStyle/>
          <a:p>
            <a:fld id="{9A396ACE-1A63-459D-82B4-27C23849521D}" type="slidenum">
              <a:rPr lang="es-ES" smtClean="0"/>
              <a:t>48</a:t>
            </a:fld>
            <a:endParaRPr lang="es-ES"/>
          </a:p>
        </p:txBody>
      </p:sp>
      <p:sp>
        <p:nvSpPr>
          <p:cNvPr id="5" name="CuadroTexto 4">
            <a:extLst>
              <a:ext uri="{FF2B5EF4-FFF2-40B4-BE49-F238E27FC236}">
                <a16:creationId xmlns:a16="http://schemas.microsoft.com/office/drawing/2014/main" id="{950A2F48-A3CF-54D0-DE99-94E13D55319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9F789CA9-9188-B932-89F9-E48F31E29583}"/>
              </a:ext>
            </a:extLst>
          </p:cNvPr>
          <p:cNvSpPr/>
          <p:nvPr/>
        </p:nvSpPr>
        <p:spPr>
          <a:xfrm>
            <a:off x="382773" y="108452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7" name="Elipse 6">
            <a:extLst>
              <a:ext uri="{FF2B5EF4-FFF2-40B4-BE49-F238E27FC236}">
                <a16:creationId xmlns:a16="http://schemas.microsoft.com/office/drawing/2014/main" id="{7C230C73-B182-E707-7E93-F786B080FB32}"/>
              </a:ext>
            </a:extLst>
          </p:cNvPr>
          <p:cNvSpPr/>
          <p:nvPr/>
        </p:nvSpPr>
        <p:spPr>
          <a:xfrm>
            <a:off x="382773" y="170824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Elipse 7">
            <a:extLst>
              <a:ext uri="{FF2B5EF4-FFF2-40B4-BE49-F238E27FC236}">
                <a16:creationId xmlns:a16="http://schemas.microsoft.com/office/drawing/2014/main" id="{AF789789-B66B-827B-22B7-523AC028157B}"/>
              </a:ext>
            </a:extLst>
          </p:cNvPr>
          <p:cNvSpPr/>
          <p:nvPr/>
        </p:nvSpPr>
        <p:spPr>
          <a:xfrm>
            <a:off x="382773" y="2392174"/>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9" name="Elipse 8">
            <a:extLst>
              <a:ext uri="{FF2B5EF4-FFF2-40B4-BE49-F238E27FC236}">
                <a16:creationId xmlns:a16="http://schemas.microsoft.com/office/drawing/2014/main" id="{DB4901FD-1B6B-92F4-70A9-94533A614AED}"/>
              </a:ext>
            </a:extLst>
          </p:cNvPr>
          <p:cNvSpPr/>
          <p:nvPr/>
        </p:nvSpPr>
        <p:spPr>
          <a:xfrm>
            <a:off x="393406" y="3076103"/>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0" name="Elipse 9">
            <a:extLst>
              <a:ext uri="{FF2B5EF4-FFF2-40B4-BE49-F238E27FC236}">
                <a16:creationId xmlns:a16="http://schemas.microsoft.com/office/drawing/2014/main" id="{483DAD46-48A0-3CD3-0C99-DC7212DF0E83}"/>
              </a:ext>
            </a:extLst>
          </p:cNvPr>
          <p:cNvSpPr/>
          <p:nvPr/>
        </p:nvSpPr>
        <p:spPr>
          <a:xfrm>
            <a:off x="393406" y="376003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11" name="CuadroTexto 10">
            <a:extLst>
              <a:ext uri="{FF2B5EF4-FFF2-40B4-BE49-F238E27FC236}">
                <a16:creationId xmlns:a16="http://schemas.microsoft.com/office/drawing/2014/main" id="{A5B44F02-1EFE-0EBF-0613-5798B716D638}"/>
              </a:ext>
            </a:extLst>
          </p:cNvPr>
          <p:cNvSpPr txBox="1"/>
          <p:nvPr/>
        </p:nvSpPr>
        <p:spPr>
          <a:xfrm>
            <a:off x="893136" y="1131513"/>
            <a:ext cx="5092994" cy="369332"/>
          </a:xfrm>
          <a:prstGeom prst="rect">
            <a:avLst/>
          </a:prstGeom>
          <a:noFill/>
        </p:spPr>
        <p:txBody>
          <a:bodyPr wrap="square" rtlCol="0">
            <a:spAutoFit/>
          </a:bodyPr>
          <a:lstStyle/>
          <a:p>
            <a:r>
              <a:rPr lang="es-ES" dirty="0"/>
              <a:t>BACK: Crear un Hub utilizando la librería de SignalR</a:t>
            </a:r>
          </a:p>
        </p:txBody>
      </p:sp>
      <p:sp>
        <p:nvSpPr>
          <p:cNvPr id="12" name="CuadroTexto 11">
            <a:extLst>
              <a:ext uri="{FF2B5EF4-FFF2-40B4-BE49-F238E27FC236}">
                <a16:creationId xmlns:a16="http://schemas.microsoft.com/office/drawing/2014/main" id="{166B17D6-4C71-8CB4-BDBF-6888ED8C3676}"/>
              </a:ext>
            </a:extLst>
          </p:cNvPr>
          <p:cNvSpPr txBox="1"/>
          <p:nvPr/>
        </p:nvSpPr>
        <p:spPr>
          <a:xfrm>
            <a:off x="893136" y="1750932"/>
            <a:ext cx="3434315" cy="369332"/>
          </a:xfrm>
          <a:prstGeom prst="rect">
            <a:avLst/>
          </a:prstGeom>
          <a:noFill/>
        </p:spPr>
        <p:txBody>
          <a:bodyPr wrap="square" rtlCol="0">
            <a:spAutoFit/>
          </a:bodyPr>
          <a:lstStyle/>
          <a:p>
            <a:r>
              <a:rPr lang="es-ES" dirty="0"/>
              <a:t>BACK: Añadir métodos al Hub</a:t>
            </a:r>
          </a:p>
        </p:txBody>
      </p:sp>
      <p:sp>
        <p:nvSpPr>
          <p:cNvPr id="13" name="CuadroTexto 12">
            <a:extLst>
              <a:ext uri="{FF2B5EF4-FFF2-40B4-BE49-F238E27FC236}">
                <a16:creationId xmlns:a16="http://schemas.microsoft.com/office/drawing/2014/main" id="{66E43267-6862-1CCF-996F-2AA0E465E738}"/>
              </a:ext>
            </a:extLst>
          </p:cNvPr>
          <p:cNvSpPr txBox="1"/>
          <p:nvPr/>
        </p:nvSpPr>
        <p:spPr>
          <a:xfrm>
            <a:off x="893136" y="2446051"/>
            <a:ext cx="3201967" cy="369332"/>
          </a:xfrm>
          <a:prstGeom prst="rect">
            <a:avLst/>
          </a:prstGeom>
          <a:noFill/>
        </p:spPr>
        <p:txBody>
          <a:bodyPr wrap="none" rtlCol="0">
            <a:spAutoFit/>
          </a:bodyPr>
          <a:lstStyle/>
          <a:p>
            <a:r>
              <a:rPr lang="es-ES" dirty="0"/>
              <a:t>FRONT: Añadir SignalR al Cliente</a:t>
            </a:r>
          </a:p>
        </p:txBody>
      </p:sp>
      <p:sp>
        <p:nvSpPr>
          <p:cNvPr id="14" name="CuadroTexto 13">
            <a:extLst>
              <a:ext uri="{FF2B5EF4-FFF2-40B4-BE49-F238E27FC236}">
                <a16:creationId xmlns:a16="http://schemas.microsoft.com/office/drawing/2014/main" id="{611FFD2D-70B4-E9F9-3180-47AEF5747E41}"/>
              </a:ext>
            </a:extLst>
          </p:cNvPr>
          <p:cNvSpPr txBox="1"/>
          <p:nvPr/>
        </p:nvSpPr>
        <p:spPr>
          <a:xfrm>
            <a:off x="893136" y="3144464"/>
            <a:ext cx="3990836" cy="369332"/>
          </a:xfrm>
          <a:prstGeom prst="rect">
            <a:avLst/>
          </a:prstGeom>
          <a:noFill/>
        </p:spPr>
        <p:txBody>
          <a:bodyPr wrap="none" rtlCol="0">
            <a:spAutoFit/>
          </a:bodyPr>
          <a:lstStyle/>
          <a:p>
            <a:r>
              <a:rPr lang="es-ES" dirty="0"/>
              <a:t>FRONT: Conectar SignalR al Hub del back</a:t>
            </a:r>
          </a:p>
        </p:txBody>
      </p:sp>
      <p:sp>
        <p:nvSpPr>
          <p:cNvPr id="15" name="Elipse 14">
            <a:extLst>
              <a:ext uri="{FF2B5EF4-FFF2-40B4-BE49-F238E27FC236}">
                <a16:creationId xmlns:a16="http://schemas.microsoft.com/office/drawing/2014/main" id="{8997E42A-7D6A-973D-55A5-A8385DACC615}"/>
              </a:ext>
            </a:extLst>
          </p:cNvPr>
          <p:cNvSpPr/>
          <p:nvPr/>
        </p:nvSpPr>
        <p:spPr>
          <a:xfrm>
            <a:off x="393406" y="44117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6" name="Elipse 15">
            <a:extLst>
              <a:ext uri="{FF2B5EF4-FFF2-40B4-BE49-F238E27FC236}">
                <a16:creationId xmlns:a16="http://schemas.microsoft.com/office/drawing/2014/main" id="{C51D3E06-14E0-07D0-C85B-D94660E6ABC8}"/>
              </a:ext>
            </a:extLst>
          </p:cNvPr>
          <p:cNvSpPr/>
          <p:nvPr/>
        </p:nvSpPr>
        <p:spPr>
          <a:xfrm>
            <a:off x="382773" y="5063502"/>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18" name="CuadroTexto 17">
            <a:extLst>
              <a:ext uri="{FF2B5EF4-FFF2-40B4-BE49-F238E27FC236}">
                <a16:creationId xmlns:a16="http://schemas.microsoft.com/office/drawing/2014/main" id="{1E243526-D429-BB40-B55E-A4961C13B5B7}"/>
              </a:ext>
            </a:extLst>
          </p:cNvPr>
          <p:cNvSpPr txBox="1"/>
          <p:nvPr/>
        </p:nvSpPr>
        <p:spPr>
          <a:xfrm>
            <a:off x="893136" y="3808207"/>
            <a:ext cx="4146697" cy="369332"/>
          </a:xfrm>
          <a:prstGeom prst="rect">
            <a:avLst/>
          </a:prstGeom>
          <a:noFill/>
        </p:spPr>
        <p:txBody>
          <a:bodyPr wrap="square" rtlCol="0">
            <a:spAutoFit/>
          </a:bodyPr>
          <a:lstStyle/>
          <a:p>
            <a:r>
              <a:rPr lang="es-ES" dirty="0"/>
              <a:t>FRONT: Llamar al método de SignalR </a:t>
            </a:r>
          </a:p>
        </p:txBody>
      </p:sp>
      <p:sp>
        <p:nvSpPr>
          <p:cNvPr id="19" name="CuadroTexto 18">
            <a:extLst>
              <a:ext uri="{FF2B5EF4-FFF2-40B4-BE49-F238E27FC236}">
                <a16:creationId xmlns:a16="http://schemas.microsoft.com/office/drawing/2014/main" id="{A3D55F6D-0792-F86E-33FC-FEFAD2DA203D}"/>
              </a:ext>
            </a:extLst>
          </p:cNvPr>
          <p:cNvSpPr txBox="1"/>
          <p:nvPr/>
        </p:nvSpPr>
        <p:spPr>
          <a:xfrm>
            <a:off x="893136" y="4466337"/>
            <a:ext cx="7060018" cy="369332"/>
          </a:xfrm>
          <a:prstGeom prst="rect">
            <a:avLst/>
          </a:prstGeom>
          <a:noFill/>
        </p:spPr>
        <p:txBody>
          <a:bodyPr wrap="square" rtlCol="0">
            <a:spAutoFit/>
          </a:bodyPr>
          <a:lstStyle/>
          <a:p>
            <a:r>
              <a:rPr lang="es-ES" dirty="0"/>
              <a:t>BACK: SignalR Hub invoca el método y se notifica al resto de clientes</a:t>
            </a:r>
          </a:p>
        </p:txBody>
      </p:sp>
      <p:sp>
        <p:nvSpPr>
          <p:cNvPr id="20" name="CuadroTexto 19">
            <a:extLst>
              <a:ext uri="{FF2B5EF4-FFF2-40B4-BE49-F238E27FC236}">
                <a16:creationId xmlns:a16="http://schemas.microsoft.com/office/drawing/2014/main" id="{B9FBFCEF-B0F9-3A44-E116-24FBE85A810F}"/>
              </a:ext>
            </a:extLst>
          </p:cNvPr>
          <p:cNvSpPr txBox="1"/>
          <p:nvPr/>
        </p:nvSpPr>
        <p:spPr>
          <a:xfrm>
            <a:off x="893136" y="5118072"/>
            <a:ext cx="5928611" cy="369332"/>
          </a:xfrm>
          <a:prstGeom prst="rect">
            <a:avLst/>
          </a:prstGeom>
          <a:noFill/>
        </p:spPr>
        <p:txBody>
          <a:bodyPr wrap="none" rtlCol="0">
            <a:spAutoFit/>
          </a:bodyPr>
          <a:lstStyle/>
          <a:p>
            <a:r>
              <a:rPr lang="es-ES" dirty="0"/>
              <a:t>FRONT: El front recibe las actualizaciones del SignalR del back </a:t>
            </a:r>
          </a:p>
        </p:txBody>
      </p:sp>
    </p:spTree>
    <p:extLst>
      <p:ext uri="{BB962C8B-B14F-4D97-AF65-F5344CB8AC3E}">
        <p14:creationId xmlns:p14="http://schemas.microsoft.com/office/powerpoint/2010/main" val="4027699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21038C-742F-6371-4D15-78EBEE0EE3B6}"/>
              </a:ext>
            </a:extLst>
          </p:cNvPr>
          <p:cNvSpPr>
            <a:spLocks noGrp="1"/>
          </p:cNvSpPr>
          <p:nvPr>
            <p:ph type="sldNum" sz="quarter" idx="12"/>
          </p:nvPr>
        </p:nvSpPr>
        <p:spPr/>
        <p:txBody>
          <a:bodyPr/>
          <a:lstStyle/>
          <a:p>
            <a:fld id="{9A396ACE-1A63-459D-82B4-27C23849521D}" type="slidenum">
              <a:rPr lang="es-ES" smtClean="0"/>
              <a:t>49</a:t>
            </a:fld>
            <a:endParaRPr lang="es-ES"/>
          </a:p>
        </p:txBody>
      </p:sp>
      <p:sp>
        <p:nvSpPr>
          <p:cNvPr id="5" name="CuadroTexto 4">
            <a:extLst>
              <a:ext uri="{FF2B5EF4-FFF2-40B4-BE49-F238E27FC236}">
                <a16:creationId xmlns:a16="http://schemas.microsoft.com/office/drawing/2014/main" id="{0478D177-32C1-A235-9AD7-ED69B30995B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04B21F47-828E-3E2E-0EF4-0750FDA7FA08}"/>
              </a:ext>
            </a:extLst>
          </p:cNvPr>
          <p:cNvSpPr txBox="1"/>
          <p:nvPr/>
        </p:nvSpPr>
        <p:spPr>
          <a:xfrm>
            <a:off x="188555" y="721298"/>
            <a:ext cx="7921983" cy="369332"/>
          </a:xfrm>
          <a:prstGeom prst="rect">
            <a:avLst/>
          </a:prstGeom>
          <a:noFill/>
        </p:spPr>
        <p:txBody>
          <a:bodyPr wrap="square" rtlCol="0">
            <a:spAutoFit/>
          </a:bodyPr>
          <a:lstStyle/>
          <a:p>
            <a:r>
              <a:rPr lang="es-ES" dirty="0"/>
              <a:t>Vamos a preparar el siguiente ejemplo para entender el Flow típico de SignalR.</a:t>
            </a:r>
          </a:p>
        </p:txBody>
      </p:sp>
      <p:pic>
        <p:nvPicPr>
          <p:cNvPr id="8" name="Imagen 7" descr="Interfaz de usuario gráfica, Texto, Correo electrónico, Sitio web&#10;&#10;Descripción generada automáticamente">
            <a:extLst>
              <a:ext uri="{FF2B5EF4-FFF2-40B4-BE49-F238E27FC236}">
                <a16:creationId xmlns:a16="http://schemas.microsoft.com/office/drawing/2014/main" id="{C5BD58CD-4E91-C828-3EB1-3C1886C5A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589" y="1090630"/>
            <a:ext cx="7219950" cy="5372100"/>
          </a:xfrm>
          <a:prstGeom prst="rect">
            <a:avLst/>
          </a:prstGeom>
        </p:spPr>
      </p:pic>
    </p:spTree>
    <p:extLst>
      <p:ext uri="{BB962C8B-B14F-4D97-AF65-F5344CB8AC3E}">
        <p14:creationId xmlns:p14="http://schemas.microsoft.com/office/powerpoint/2010/main" val="3591170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B40363-5FA1-77BD-4F27-7B96A504AFDB}"/>
              </a:ext>
            </a:extLst>
          </p:cNvPr>
          <p:cNvSpPr>
            <a:spLocks noGrp="1"/>
          </p:cNvSpPr>
          <p:nvPr>
            <p:ph type="sldNum" sz="quarter" idx="12"/>
          </p:nvPr>
        </p:nvSpPr>
        <p:spPr/>
        <p:txBody>
          <a:bodyPr/>
          <a:lstStyle/>
          <a:p>
            <a:fld id="{9A396ACE-1A63-459D-82B4-27C23849521D}" type="slidenum">
              <a:rPr lang="es-ES" smtClean="0"/>
              <a:t>50</a:t>
            </a:fld>
            <a:endParaRPr lang="es-ES"/>
          </a:p>
        </p:txBody>
      </p:sp>
      <p:sp>
        <p:nvSpPr>
          <p:cNvPr id="34" name="CuadroTexto 33">
            <a:extLst>
              <a:ext uri="{FF2B5EF4-FFF2-40B4-BE49-F238E27FC236}">
                <a16:creationId xmlns:a16="http://schemas.microsoft.com/office/drawing/2014/main" id="{750AA081-3F32-BF5B-F85F-0349D8D57A1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35" name="Elipse 34">
            <a:extLst>
              <a:ext uri="{FF2B5EF4-FFF2-40B4-BE49-F238E27FC236}">
                <a16:creationId xmlns:a16="http://schemas.microsoft.com/office/drawing/2014/main" id="{BC63D277-75B0-A566-81DD-69AF61963160}"/>
              </a:ext>
            </a:extLst>
          </p:cNvPr>
          <p:cNvSpPr/>
          <p:nvPr/>
        </p:nvSpPr>
        <p:spPr>
          <a:xfrm>
            <a:off x="393406" y="874067"/>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36" name="CuadroTexto 35">
            <a:extLst>
              <a:ext uri="{FF2B5EF4-FFF2-40B4-BE49-F238E27FC236}">
                <a16:creationId xmlns:a16="http://schemas.microsoft.com/office/drawing/2014/main" id="{5B6DF30A-9BDC-9FA5-F2C5-515500A9ACF9}"/>
              </a:ext>
            </a:extLst>
          </p:cNvPr>
          <p:cNvSpPr txBox="1"/>
          <p:nvPr/>
        </p:nvSpPr>
        <p:spPr>
          <a:xfrm>
            <a:off x="893136" y="928637"/>
            <a:ext cx="5092994" cy="369332"/>
          </a:xfrm>
          <a:prstGeom prst="rect">
            <a:avLst/>
          </a:prstGeom>
          <a:noFill/>
        </p:spPr>
        <p:txBody>
          <a:bodyPr wrap="square" rtlCol="0">
            <a:spAutoFit/>
          </a:bodyPr>
          <a:lstStyle/>
          <a:p>
            <a:r>
              <a:rPr lang="es-ES" dirty="0"/>
              <a:t>BACK: Crear un Hub utilizando la librería de SignalR</a:t>
            </a:r>
          </a:p>
        </p:txBody>
      </p:sp>
      <p:sp>
        <p:nvSpPr>
          <p:cNvPr id="37" name="CuadroTexto 36">
            <a:extLst>
              <a:ext uri="{FF2B5EF4-FFF2-40B4-BE49-F238E27FC236}">
                <a16:creationId xmlns:a16="http://schemas.microsoft.com/office/drawing/2014/main" id="{FE16EE52-F721-0EB9-F640-591748FB828C}"/>
              </a:ext>
            </a:extLst>
          </p:cNvPr>
          <p:cNvSpPr txBox="1"/>
          <p:nvPr/>
        </p:nvSpPr>
        <p:spPr>
          <a:xfrm>
            <a:off x="893136" y="1403462"/>
            <a:ext cx="8686799" cy="646331"/>
          </a:xfrm>
          <a:prstGeom prst="rect">
            <a:avLst/>
          </a:prstGeom>
          <a:noFill/>
        </p:spPr>
        <p:txBody>
          <a:bodyPr wrap="square" rtlCol="0">
            <a:spAutoFit/>
          </a:bodyPr>
          <a:lstStyle/>
          <a:p>
            <a:r>
              <a:rPr lang="es-ES" dirty="0"/>
              <a:t>1 : Creamos la capeta Hub en nuestro proyecto e insertamos dentro todos los Hubs que queremos que tenga nuestra aplicación</a:t>
            </a:r>
          </a:p>
        </p:txBody>
      </p:sp>
      <p:pic>
        <p:nvPicPr>
          <p:cNvPr id="39" name="Imagen 38">
            <a:extLst>
              <a:ext uri="{FF2B5EF4-FFF2-40B4-BE49-F238E27FC236}">
                <a16:creationId xmlns:a16="http://schemas.microsoft.com/office/drawing/2014/main" id="{23100BD1-F5C2-7535-A6FF-024B7BB840A9}"/>
              </a:ext>
            </a:extLst>
          </p:cNvPr>
          <p:cNvPicPr>
            <a:picLocks noChangeAspect="1"/>
          </p:cNvPicPr>
          <p:nvPr/>
        </p:nvPicPr>
        <p:blipFill>
          <a:blip r:embed="rId3"/>
          <a:stretch>
            <a:fillRect/>
          </a:stretch>
        </p:blipFill>
        <p:spPr>
          <a:xfrm>
            <a:off x="1035788" y="2122357"/>
            <a:ext cx="1752600" cy="609600"/>
          </a:xfrm>
          <a:prstGeom prst="rect">
            <a:avLst/>
          </a:prstGeom>
        </p:spPr>
      </p:pic>
      <p:pic>
        <p:nvPicPr>
          <p:cNvPr id="44" name="Imagen 43">
            <a:extLst>
              <a:ext uri="{FF2B5EF4-FFF2-40B4-BE49-F238E27FC236}">
                <a16:creationId xmlns:a16="http://schemas.microsoft.com/office/drawing/2014/main" id="{B9ED9FD8-85F5-A1EC-B5CC-115E593FC9BC}"/>
              </a:ext>
            </a:extLst>
          </p:cNvPr>
          <p:cNvPicPr>
            <a:picLocks noChangeAspect="1"/>
          </p:cNvPicPr>
          <p:nvPr/>
        </p:nvPicPr>
        <p:blipFill rotWithShape="1">
          <a:blip r:embed="rId4"/>
          <a:srcRect b="11130"/>
          <a:stretch/>
        </p:blipFill>
        <p:spPr>
          <a:xfrm>
            <a:off x="3852088" y="2083726"/>
            <a:ext cx="3009900" cy="1278198"/>
          </a:xfrm>
          <a:prstGeom prst="rect">
            <a:avLst/>
          </a:prstGeom>
        </p:spPr>
      </p:pic>
      <p:cxnSp>
        <p:nvCxnSpPr>
          <p:cNvPr id="41" name="Conector recto de flecha 40">
            <a:extLst>
              <a:ext uri="{FF2B5EF4-FFF2-40B4-BE49-F238E27FC236}">
                <a16:creationId xmlns:a16="http://schemas.microsoft.com/office/drawing/2014/main" id="{54E7D54A-51F6-6726-3C52-A7A688389CF2}"/>
              </a:ext>
            </a:extLst>
          </p:cNvPr>
          <p:cNvCxnSpPr>
            <a:cxnSpLocks/>
          </p:cNvCxnSpPr>
          <p:nvPr/>
        </p:nvCxnSpPr>
        <p:spPr>
          <a:xfrm flipV="1">
            <a:off x="2647507" y="2328530"/>
            <a:ext cx="1084521" cy="279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388B9E5B-D645-9C92-DE45-46FD676E2663}"/>
              </a:ext>
            </a:extLst>
          </p:cNvPr>
          <p:cNvSpPr txBox="1"/>
          <p:nvPr/>
        </p:nvSpPr>
        <p:spPr>
          <a:xfrm>
            <a:off x="893135" y="3412221"/>
            <a:ext cx="8686799" cy="646331"/>
          </a:xfrm>
          <a:prstGeom prst="rect">
            <a:avLst/>
          </a:prstGeom>
          <a:noFill/>
        </p:spPr>
        <p:txBody>
          <a:bodyPr wrap="square" rtlCol="0">
            <a:spAutoFit/>
          </a:bodyPr>
          <a:lstStyle/>
          <a:p>
            <a:r>
              <a:rPr lang="es-ES" dirty="0"/>
              <a:t>2: Desde la clase Program.cs le indicaremos que </a:t>
            </a:r>
            <a:r>
              <a:rPr lang="es-ES" dirty="0" err="1"/>
              <a:t>path</a:t>
            </a:r>
            <a:r>
              <a:rPr lang="es-ES" dirty="0"/>
              <a:t> necesitamos para acceder a un Hub concreto:</a:t>
            </a:r>
          </a:p>
        </p:txBody>
      </p:sp>
      <p:pic>
        <p:nvPicPr>
          <p:cNvPr id="53" name="Imagen 52">
            <a:extLst>
              <a:ext uri="{FF2B5EF4-FFF2-40B4-BE49-F238E27FC236}">
                <a16:creationId xmlns:a16="http://schemas.microsoft.com/office/drawing/2014/main" id="{E36109F1-BE78-AC9A-0F5E-9345FD8A9611}"/>
              </a:ext>
            </a:extLst>
          </p:cNvPr>
          <p:cNvPicPr>
            <a:picLocks noChangeAspect="1"/>
          </p:cNvPicPr>
          <p:nvPr/>
        </p:nvPicPr>
        <p:blipFill>
          <a:blip r:embed="rId5"/>
          <a:stretch>
            <a:fillRect/>
          </a:stretch>
        </p:blipFill>
        <p:spPr>
          <a:xfrm>
            <a:off x="1035788" y="4058551"/>
            <a:ext cx="4429732" cy="524081"/>
          </a:xfrm>
          <a:prstGeom prst="rect">
            <a:avLst/>
          </a:prstGeom>
        </p:spPr>
      </p:pic>
    </p:spTree>
    <p:extLst>
      <p:ext uri="{BB962C8B-B14F-4D97-AF65-F5344CB8AC3E}">
        <p14:creationId xmlns:p14="http://schemas.microsoft.com/office/powerpoint/2010/main" val="1999370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CF22DD2-39CE-F62A-3BAD-F5DF84324C7B}"/>
              </a:ext>
            </a:extLst>
          </p:cNvPr>
          <p:cNvSpPr>
            <a:spLocks noGrp="1"/>
          </p:cNvSpPr>
          <p:nvPr>
            <p:ph type="sldNum" sz="quarter" idx="12"/>
          </p:nvPr>
        </p:nvSpPr>
        <p:spPr/>
        <p:txBody>
          <a:bodyPr/>
          <a:lstStyle/>
          <a:p>
            <a:fld id="{9A396ACE-1A63-459D-82B4-27C23849521D}" type="slidenum">
              <a:rPr lang="es-ES" smtClean="0"/>
              <a:t>51</a:t>
            </a:fld>
            <a:endParaRPr lang="es-ES"/>
          </a:p>
        </p:txBody>
      </p:sp>
      <p:pic>
        <p:nvPicPr>
          <p:cNvPr id="6" name="Imagen 5">
            <a:extLst>
              <a:ext uri="{FF2B5EF4-FFF2-40B4-BE49-F238E27FC236}">
                <a16:creationId xmlns:a16="http://schemas.microsoft.com/office/drawing/2014/main" id="{3E015599-9036-8E95-3028-44A076781AD2}"/>
              </a:ext>
            </a:extLst>
          </p:cNvPr>
          <p:cNvPicPr>
            <a:picLocks noChangeAspect="1"/>
          </p:cNvPicPr>
          <p:nvPr/>
        </p:nvPicPr>
        <p:blipFill>
          <a:blip r:embed="rId2"/>
          <a:stretch>
            <a:fillRect/>
          </a:stretch>
        </p:blipFill>
        <p:spPr>
          <a:xfrm>
            <a:off x="805970" y="1678187"/>
            <a:ext cx="6486525" cy="2867025"/>
          </a:xfrm>
          <a:prstGeom prst="rect">
            <a:avLst/>
          </a:prstGeom>
        </p:spPr>
      </p:pic>
      <p:sp>
        <p:nvSpPr>
          <p:cNvPr id="7" name="Elipse 6">
            <a:extLst>
              <a:ext uri="{FF2B5EF4-FFF2-40B4-BE49-F238E27FC236}">
                <a16:creationId xmlns:a16="http://schemas.microsoft.com/office/drawing/2014/main" id="{F211C07A-2852-12A6-3227-BCFFEF731A57}"/>
              </a:ext>
            </a:extLst>
          </p:cNvPr>
          <p:cNvSpPr/>
          <p:nvPr/>
        </p:nvSpPr>
        <p:spPr>
          <a:xfrm>
            <a:off x="188556" y="989746"/>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8" name="CuadroTexto 7">
            <a:extLst>
              <a:ext uri="{FF2B5EF4-FFF2-40B4-BE49-F238E27FC236}">
                <a16:creationId xmlns:a16="http://schemas.microsoft.com/office/drawing/2014/main" id="{1B531B4B-8610-AC58-3702-1E6ECD430A21}"/>
              </a:ext>
            </a:extLst>
          </p:cNvPr>
          <p:cNvSpPr txBox="1"/>
          <p:nvPr/>
        </p:nvSpPr>
        <p:spPr>
          <a:xfrm>
            <a:off x="698919" y="1032433"/>
            <a:ext cx="3434315" cy="369332"/>
          </a:xfrm>
          <a:prstGeom prst="rect">
            <a:avLst/>
          </a:prstGeom>
          <a:noFill/>
        </p:spPr>
        <p:txBody>
          <a:bodyPr wrap="square" rtlCol="0">
            <a:spAutoFit/>
          </a:bodyPr>
          <a:lstStyle/>
          <a:p>
            <a:r>
              <a:rPr lang="es-ES" dirty="0"/>
              <a:t>BACK: Añadir métodos al Hub</a:t>
            </a:r>
          </a:p>
        </p:txBody>
      </p:sp>
      <p:sp>
        <p:nvSpPr>
          <p:cNvPr id="9" name="CuadroTexto 8">
            <a:extLst>
              <a:ext uri="{FF2B5EF4-FFF2-40B4-BE49-F238E27FC236}">
                <a16:creationId xmlns:a16="http://schemas.microsoft.com/office/drawing/2014/main" id="{4909BDDB-F0CE-DD53-ADA8-70006AC92A74}"/>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0" name="Abrir corchete 9">
            <a:extLst>
              <a:ext uri="{FF2B5EF4-FFF2-40B4-BE49-F238E27FC236}">
                <a16:creationId xmlns:a16="http://schemas.microsoft.com/office/drawing/2014/main" id="{D3D71125-42AA-2C1A-23F9-1B8F35A24312}"/>
              </a:ext>
            </a:extLst>
          </p:cNvPr>
          <p:cNvSpPr/>
          <p:nvPr/>
        </p:nvSpPr>
        <p:spPr>
          <a:xfrm>
            <a:off x="1679944" y="3111699"/>
            <a:ext cx="329609" cy="1130692"/>
          </a:xfrm>
          <a:prstGeom prst="leftBracke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11" name="Elipse 10">
            <a:extLst>
              <a:ext uri="{FF2B5EF4-FFF2-40B4-BE49-F238E27FC236}">
                <a16:creationId xmlns:a16="http://schemas.microsoft.com/office/drawing/2014/main" id="{22353D65-D4E4-DDE8-0E72-D8D58D9D58C8}"/>
              </a:ext>
            </a:extLst>
          </p:cNvPr>
          <p:cNvSpPr/>
          <p:nvPr/>
        </p:nvSpPr>
        <p:spPr>
          <a:xfrm>
            <a:off x="446569" y="5347095"/>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12" name="CuadroTexto 11">
            <a:extLst>
              <a:ext uri="{FF2B5EF4-FFF2-40B4-BE49-F238E27FC236}">
                <a16:creationId xmlns:a16="http://schemas.microsoft.com/office/drawing/2014/main" id="{BB356F0E-32E1-AB9F-D780-E301893CF304}"/>
              </a:ext>
            </a:extLst>
          </p:cNvPr>
          <p:cNvSpPr txBox="1"/>
          <p:nvPr/>
        </p:nvSpPr>
        <p:spPr>
          <a:xfrm>
            <a:off x="946299" y="5401665"/>
            <a:ext cx="7060018" cy="369332"/>
          </a:xfrm>
          <a:prstGeom prst="rect">
            <a:avLst/>
          </a:prstGeom>
          <a:noFill/>
        </p:spPr>
        <p:txBody>
          <a:bodyPr wrap="square" rtlCol="0">
            <a:spAutoFit/>
          </a:bodyPr>
          <a:lstStyle/>
          <a:p>
            <a:r>
              <a:rPr lang="es-ES" dirty="0"/>
              <a:t>BACK: SignalR Hub invoca el método y se notifica al resto de clientes</a:t>
            </a:r>
          </a:p>
        </p:txBody>
      </p:sp>
      <p:cxnSp>
        <p:nvCxnSpPr>
          <p:cNvPr id="14" name="Conector recto de flecha 13">
            <a:extLst>
              <a:ext uri="{FF2B5EF4-FFF2-40B4-BE49-F238E27FC236}">
                <a16:creationId xmlns:a16="http://schemas.microsoft.com/office/drawing/2014/main" id="{88B8CAB8-9D57-E88C-FA08-9D4E6D039293}"/>
              </a:ext>
            </a:extLst>
          </p:cNvPr>
          <p:cNvCxnSpPr>
            <a:cxnSpLocks/>
          </p:cNvCxnSpPr>
          <p:nvPr/>
        </p:nvCxnSpPr>
        <p:spPr>
          <a:xfrm flipH="1">
            <a:off x="1201479" y="3678865"/>
            <a:ext cx="478465" cy="1500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CuadroTexto 15">
            <a:extLst>
              <a:ext uri="{FF2B5EF4-FFF2-40B4-BE49-F238E27FC236}">
                <a16:creationId xmlns:a16="http://schemas.microsoft.com/office/drawing/2014/main" id="{1D665E79-96DA-ABE8-D695-6EBA52EF0DAA}"/>
              </a:ext>
            </a:extLst>
          </p:cNvPr>
          <p:cNvSpPr txBox="1"/>
          <p:nvPr/>
        </p:nvSpPr>
        <p:spPr>
          <a:xfrm>
            <a:off x="1440711" y="4649608"/>
            <a:ext cx="8059480" cy="584775"/>
          </a:xfrm>
          <a:prstGeom prst="rect">
            <a:avLst/>
          </a:prstGeom>
          <a:noFill/>
        </p:spPr>
        <p:txBody>
          <a:bodyPr wrap="square" rtlCol="0">
            <a:spAutoFit/>
          </a:bodyPr>
          <a:lstStyle/>
          <a:p>
            <a:r>
              <a:rPr lang="es-ES" sz="1600" dirty="0">
                <a:solidFill>
                  <a:schemeClr val="accent2"/>
                </a:solidFill>
              </a:rPr>
              <a:t>Cuando se ejecute este método se cumplirá el paso 6  pero... Aún nos queda descubrir desde dónde se llamará a este método</a:t>
            </a:r>
          </a:p>
        </p:txBody>
      </p:sp>
    </p:spTree>
    <p:extLst>
      <p:ext uri="{BB962C8B-B14F-4D97-AF65-F5344CB8AC3E}">
        <p14:creationId xmlns:p14="http://schemas.microsoft.com/office/powerpoint/2010/main" val="3895108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F762659-B082-EE36-FA16-81CD0863988D}"/>
              </a:ext>
            </a:extLst>
          </p:cNvPr>
          <p:cNvSpPr>
            <a:spLocks noGrp="1"/>
          </p:cNvSpPr>
          <p:nvPr>
            <p:ph type="sldNum" sz="quarter" idx="12"/>
          </p:nvPr>
        </p:nvSpPr>
        <p:spPr/>
        <p:txBody>
          <a:bodyPr/>
          <a:lstStyle/>
          <a:p>
            <a:fld id="{9A396ACE-1A63-459D-82B4-27C23849521D}" type="slidenum">
              <a:rPr lang="es-ES" smtClean="0"/>
              <a:t>52</a:t>
            </a:fld>
            <a:endParaRPr lang="es-ES"/>
          </a:p>
        </p:txBody>
      </p:sp>
      <p:sp>
        <p:nvSpPr>
          <p:cNvPr id="6" name="CuadroTexto 5">
            <a:extLst>
              <a:ext uri="{FF2B5EF4-FFF2-40B4-BE49-F238E27FC236}">
                <a16:creationId xmlns:a16="http://schemas.microsoft.com/office/drawing/2014/main" id="{60B242EB-95C7-9EB1-2231-BC3E59636529}"/>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Elipse 6">
            <a:extLst>
              <a:ext uri="{FF2B5EF4-FFF2-40B4-BE49-F238E27FC236}">
                <a16:creationId xmlns:a16="http://schemas.microsoft.com/office/drawing/2014/main" id="{CFF9F732-28ED-AB7A-289E-C3C40FC0AC53}"/>
              </a:ext>
            </a:extLst>
          </p:cNvPr>
          <p:cNvSpPr/>
          <p:nvPr/>
        </p:nvSpPr>
        <p:spPr>
          <a:xfrm>
            <a:off x="188556" y="88235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8" name="CuadroTexto 7">
            <a:extLst>
              <a:ext uri="{FF2B5EF4-FFF2-40B4-BE49-F238E27FC236}">
                <a16:creationId xmlns:a16="http://schemas.microsoft.com/office/drawing/2014/main" id="{F74554B2-58A6-520A-0D0B-CDDE61DEC7FF}"/>
              </a:ext>
            </a:extLst>
          </p:cNvPr>
          <p:cNvSpPr txBox="1"/>
          <p:nvPr/>
        </p:nvSpPr>
        <p:spPr>
          <a:xfrm>
            <a:off x="698919" y="936228"/>
            <a:ext cx="3201967" cy="369332"/>
          </a:xfrm>
          <a:prstGeom prst="rect">
            <a:avLst/>
          </a:prstGeom>
          <a:noFill/>
        </p:spPr>
        <p:txBody>
          <a:bodyPr wrap="none" rtlCol="0">
            <a:spAutoFit/>
          </a:bodyPr>
          <a:lstStyle/>
          <a:p>
            <a:r>
              <a:rPr lang="es-ES" dirty="0"/>
              <a:t>FRONT: Añadir SignalR al Cliente</a:t>
            </a:r>
          </a:p>
        </p:txBody>
      </p:sp>
      <p:sp>
        <p:nvSpPr>
          <p:cNvPr id="9" name="CuadroTexto 8">
            <a:extLst>
              <a:ext uri="{FF2B5EF4-FFF2-40B4-BE49-F238E27FC236}">
                <a16:creationId xmlns:a16="http://schemas.microsoft.com/office/drawing/2014/main" id="{58D1FB80-07F0-7BDA-1F16-97F6E2233E4A}"/>
              </a:ext>
            </a:extLst>
          </p:cNvPr>
          <p:cNvSpPr txBox="1"/>
          <p:nvPr/>
        </p:nvSpPr>
        <p:spPr>
          <a:xfrm>
            <a:off x="698919" y="1477815"/>
            <a:ext cx="6974958" cy="369332"/>
          </a:xfrm>
          <a:prstGeom prst="rect">
            <a:avLst/>
          </a:prstGeom>
          <a:noFill/>
        </p:spPr>
        <p:txBody>
          <a:bodyPr wrap="square" rtlCol="0">
            <a:spAutoFit/>
          </a:bodyPr>
          <a:lstStyle/>
          <a:p>
            <a:r>
              <a:rPr lang="es-ES" dirty="0"/>
              <a:t>1: Instalar la librería correspondiente: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p:txBody>
      </p:sp>
      <p:sp>
        <p:nvSpPr>
          <p:cNvPr id="10" name="Elipse 9">
            <a:extLst>
              <a:ext uri="{FF2B5EF4-FFF2-40B4-BE49-F238E27FC236}">
                <a16:creationId xmlns:a16="http://schemas.microsoft.com/office/drawing/2014/main" id="{84F8E02C-A275-8F2B-3872-92A68A514ACC}"/>
              </a:ext>
            </a:extLst>
          </p:cNvPr>
          <p:cNvSpPr/>
          <p:nvPr/>
        </p:nvSpPr>
        <p:spPr>
          <a:xfrm>
            <a:off x="188556" y="1951041"/>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4</a:t>
            </a:r>
          </a:p>
        </p:txBody>
      </p:sp>
      <p:sp>
        <p:nvSpPr>
          <p:cNvPr id="11" name="CuadroTexto 10">
            <a:extLst>
              <a:ext uri="{FF2B5EF4-FFF2-40B4-BE49-F238E27FC236}">
                <a16:creationId xmlns:a16="http://schemas.microsoft.com/office/drawing/2014/main" id="{E7EC0DC9-4CBD-708A-D9B7-20D77D22F67D}"/>
              </a:ext>
            </a:extLst>
          </p:cNvPr>
          <p:cNvSpPr txBox="1"/>
          <p:nvPr/>
        </p:nvSpPr>
        <p:spPr>
          <a:xfrm>
            <a:off x="688286" y="2019402"/>
            <a:ext cx="3990836" cy="369332"/>
          </a:xfrm>
          <a:prstGeom prst="rect">
            <a:avLst/>
          </a:prstGeom>
          <a:noFill/>
        </p:spPr>
        <p:txBody>
          <a:bodyPr wrap="none" rtlCol="0">
            <a:spAutoFit/>
          </a:bodyPr>
          <a:lstStyle/>
          <a:p>
            <a:r>
              <a:rPr lang="es-ES" dirty="0"/>
              <a:t>FRONT: Conectar SignalR al Hub del back</a:t>
            </a:r>
          </a:p>
        </p:txBody>
      </p:sp>
      <p:sp>
        <p:nvSpPr>
          <p:cNvPr id="12" name="CuadroTexto 11">
            <a:extLst>
              <a:ext uri="{FF2B5EF4-FFF2-40B4-BE49-F238E27FC236}">
                <a16:creationId xmlns:a16="http://schemas.microsoft.com/office/drawing/2014/main" id="{60229880-501F-AB77-0898-47D6E69328E0}"/>
              </a:ext>
            </a:extLst>
          </p:cNvPr>
          <p:cNvSpPr txBox="1"/>
          <p:nvPr/>
        </p:nvSpPr>
        <p:spPr>
          <a:xfrm>
            <a:off x="698919" y="2560989"/>
            <a:ext cx="8580474" cy="646331"/>
          </a:xfrm>
          <a:prstGeom prst="rect">
            <a:avLst/>
          </a:prstGeom>
          <a:noFill/>
        </p:spPr>
        <p:txBody>
          <a:bodyPr wrap="square" rtlCol="0">
            <a:spAutoFit/>
          </a:bodyPr>
          <a:lstStyle/>
          <a:p>
            <a:r>
              <a:rPr lang="es-ES" dirty="0"/>
              <a:t>1: Maquetamos de forma muy sencilla la web y dejamos preparados los métodos a implementar</a:t>
            </a:r>
          </a:p>
        </p:txBody>
      </p:sp>
      <p:pic>
        <p:nvPicPr>
          <p:cNvPr id="14" name="Imagen 13">
            <a:extLst>
              <a:ext uri="{FF2B5EF4-FFF2-40B4-BE49-F238E27FC236}">
                <a16:creationId xmlns:a16="http://schemas.microsoft.com/office/drawing/2014/main" id="{B2F09933-E646-E921-1025-C24DF8B23CA4}"/>
              </a:ext>
            </a:extLst>
          </p:cNvPr>
          <p:cNvPicPr>
            <a:picLocks noChangeAspect="1"/>
          </p:cNvPicPr>
          <p:nvPr/>
        </p:nvPicPr>
        <p:blipFill>
          <a:blip r:embed="rId2"/>
          <a:stretch>
            <a:fillRect/>
          </a:stretch>
        </p:blipFill>
        <p:spPr>
          <a:xfrm>
            <a:off x="715515" y="3682790"/>
            <a:ext cx="6370741" cy="1809113"/>
          </a:xfrm>
          <a:prstGeom prst="rect">
            <a:avLst/>
          </a:prstGeom>
        </p:spPr>
      </p:pic>
      <p:sp>
        <p:nvSpPr>
          <p:cNvPr id="15" name="CuadroTexto 14">
            <a:extLst>
              <a:ext uri="{FF2B5EF4-FFF2-40B4-BE49-F238E27FC236}">
                <a16:creationId xmlns:a16="http://schemas.microsoft.com/office/drawing/2014/main" id="{B73438D9-0FA5-7771-2E93-443F5C5CBBC3}"/>
              </a:ext>
            </a:extLst>
          </p:cNvPr>
          <p:cNvSpPr txBox="1"/>
          <p:nvPr/>
        </p:nvSpPr>
        <p:spPr>
          <a:xfrm>
            <a:off x="698919" y="3268934"/>
            <a:ext cx="817853" cy="369332"/>
          </a:xfrm>
          <a:prstGeom prst="rect">
            <a:avLst/>
          </a:prstGeom>
          <a:noFill/>
        </p:spPr>
        <p:txBody>
          <a:bodyPr wrap="none" rtlCol="0">
            <a:spAutoFit/>
          </a:bodyPr>
          <a:lstStyle/>
          <a:p>
            <a:r>
              <a:rPr lang="es-ES" dirty="0" err="1">
                <a:latin typeface="Consolas" panose="020B0609020204030204" pitchFamily="49" charset="0"/>
              </a:rPr>
              <a:t>Html</a:t>
            </a:r>
            <a:r>
              <a:rPr lang="es-ES" dirty="0">
                <a:latin typeface="Consolas" panose="020B0609020204030204" pitchFamily="49" charset="0"/>
              </a:rPr>
              <a:t>:</a:t>
            </a:r>
          </a:p>
        </p:txBody>
      </p:sp>
    </p:spTree>
    <p:extLst>
      <p:ext uri="{BB962C8B-B14F-4D97-AF65-F5344CB8AC3E}">
        <p14:creationId xmlns:p14="http://schemas.microsoft.com/office/powerpoint/2010/main" val="2849109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5F83D5-60B2-8EA9-A34B-B6CCC5F09FB6}"/>
              </a:ext>
            </a:extLst>
          </p:cNvPr>
          <p:cNvSpPr>
            <a:spLocks noGrp="1"/>
          </p:cNvSpPr>
          <p:nvPr>
            <p:ph type="sldNum" sz="quarter" idx="12"/>
          </p:nvPr>
        </p:nvSpPr>
        <p:spPr/>
        <p:txBody>
          <a:bodyPr/>
          <a:lstStyle/>
          <a:p>
            <a:fld id="{9A396ACE-1A63-459D-82B4-27C23849521D}" type="slidenum">
              <a:rPr lang="es-ES" smtClean="0"/>
              <a:t>53</a:t>
            </a:fld>
            <a:endParaRPr lang="es-ES"/>
          </a:p>
        </p:txBody>
      </p:sp>
      <p:sp>
        <p:nvSpPr>
          <p:cNvPr id="5" name="CuadroTexto 4">
            <a:extLst>
              <a:ext uri="{FF2B5EF4-FFF2-40B4-BE49-F238E27FC236}">
                <a16:creationId xmlns:a16="http://schemas.microsoft.com/office/drawing/2014/main" id="{BE77884E-DCBD-F21F-2AE5-B460A4D02DF8}"/>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2E3E7A85-E555-9219-1D28-F3030FD21773}"/>
              </a:ext>
            </a:extLst>
          </p:cNvPr>
          <p:cNvSpPr txBox="1"/>
          <p:nvPr/>
        </p:nvSpPr>
        <p:spPr>
          <a:xfrm>
            <a:off x="273616" y="870154"/>
            <a:ext cx="2934586" cy="369332"/>
          </a:xfrm>
          <a:prstGeom prst="rect">
            <a:avLst/>
          </a:prstGeom>
          <a:noFill/>
        </p:spPr>
        <p:txBody>
          <a:bodyPr wrap="square" rtlCol="0">
            <a:spAutoFit/>
          </a:bodyPr>
          <a:lstStyle/>
          <a:p>
            <a:r>
              <a:rPr lang="es-ES" dirty="0" err="1">
                <a:latin typeface="Consolas" panose="020B0609020204030204" pitchFamily="49" charset="0"/>
              </a:rPr>
              <a:t>Javascript</a:t>
            </a:r>
            <a:endParaRPr lang="es-ES" dirty="0">
              <a:latin typeface="Consolas" panose="020B0609020204030204" pitchFamily="49" charset="0"/>
            </a:endParaRPr>
          </a:p>
        </p:txBody>
      </p:sp>
      <p:pic>
        <p:nvPicPr>
          <p:cNvPr id="8" name="Imagen 7">
            <a:extLst>
              <a:ext uri="{FF2B5EF4-FFF2-40B4-BE49-F238E27FC236}">
                <a16:creationId xmlns:a16="http://schemas.microsoft.com/office/drawing/2014/main" id="{30A8C918-43E4-3345-2BE9-A0D8418B0A61}"/>
              </a:ext>
            </a:extLst>
          </p:cNvPr>
          <p:cNvPicPr>
            <a:picLocks noChangeAspect="1"/>
          </p:cNvPicPr>
          <p:nvPr/>
        </p:nvPicPr>
        <p:blipFill>
          <a:blip r:embed="rId2"/>
          <a:stretch>
            <a:fillRect/>
          </a:stretch>
        </p:blipFill>
        <p:spPr>
          <a:xfrm>
            <a:off x="362503" y="1239486"/>
            <a:ext cx="6905625" cy="3152775"/>
          </a:xfrm>
          <a:prstGeom prst="rect">
            <a:avLst/>
          </a:prstGeom>
        </p:spPr>
      </p:pic>
    </p:spTree>
    <p:extLst>
      <p:ext uri="{BB962C8B-B14F-4D97-AF65-F5344CB8AC3E}">
        <p14:creationId xmlns:p14="http://schemas.microsoft.com/office/powerpoint/2010/main" val="3962673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1A359001-721E-59D8-84AA-10669E51035C}"/>
              </a:ext>
            </a:extLst>
          </p:cNvPr>
          <p:cNvSpPr/>
          <p:nvPr/>
        </p:nvSpPr>
        <p:spPr>
          <a:xfrm>
            <a:off x="5858928" y="2171067"/>
            <a:ext cx="3710763" cy="802758"/>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73F0A591-66DE-439E-3EEB-4BCE97C66787}"/>
              </a:ext>
            </a:extLst>
          </p:cNvPr>
          <p:cNvSpPr>
            <a:spLocks noGrp="1"/>
          </p:cNvSpPr>
          <p:nvPr>
            <p:ph type="sldNum" sz="quarter" idx="12"/>
          </p:nvPr>
        </p:nvSpPr>
        <p:spPr/>
        <p:txBody>
          <a:bodyPr/>
          <a:lstStyle/>
          <a:p>
            <a:fld id="{9A396ACE-1A63-459D-82B4-27C23849521D}" type="slidenum">
              <a:rPr lang="es-ES" smtClean="0"/>
              <a:t>54</a:t>
            </a:fld>
            <a:endParaRPr lang="es-ES"/>
          </a:p>
        </p:txBody>
      </p:sp>
      <p:sp>
        <p:nvSpPr>
          <p:cNvPr id="5" name="CuadroTexto 4">
            <a:extLst>
              <a:ext uri="{FF2B5EF4-FFF2-40B4-BE49-F238E27FC236}">
                <a16:creationId xmlns:a16="http://schemas.microsoft.com/office/drawing/2014/main" id="{AF3FADD2-04DB-27CD-689C-7DEC4269D6AF}"/>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FAF4D971-1770-0ECB-A351-4CB0A398ECA7}"/>
              </a:ext>
            </a:extLst>
          </p:cNvPr>
          <p:cNvSpPr txBox="1"/>
          <p:nvPr/>
        </p:nvSpPr>
        <p:spPr>
          <a:xfrm>
            <a:off x="297712" y="818707"/>
            <a:ext cx="7921982" cy="369332"/>
          </a:xfrm>
          <a:prstGeom prst="rect">
            <a:avLst/>
          </a:prstGeom>
          <a:noFill/>
        </p:spPr>
        <p:txBody>
          <a:bodyPr wrap="square" rtlCol="0">
            <a:spAutoFit/>
          </a:bodyPr>
          <a:lstStyle/>
          <a:p>
            <a:r>
              <a:rPr lang="es-ES" dirty="0"/>
              <a:t>2: Nos vamos a centrar en la parte de crear la conexión del front al Hub del back:</a:t>
            </a:r>
          </a:p>
        </p:txBody>
      </p:sp>
      <p:pic>
        <p:nvPicPr>
          <p:cNvPr id="8" name="Imagen 7">
            <a:extLst>
              <a:ext uri="{FF2B5EF4-FFF2-40B4-BE49-F238E27FC236}">
                <a16:creationId xmlns:a16="http://schemas.microsoft.com/office/drawing/2014/main" id="{9E2E8704-4E29-6C83-51EC-A629170C6680}"/>
              </a:ext>
            </a:extLst>
          </p:cNvPr>
          <p:cNvPicPr>
            <a:picLocks noChangeAspect="1"/>
          </p:cNvPicPr>
          <p:nvPr/>
        </p:nvPicPr>
        <p:blipFill rotWithShape="1">
          <a:blip r:embed="rId2"/>
          <a:srcRect t="6015"/>
          <a:stretch/>
        </p:blipFill>
        <p:spPr>
          <a:xfrm>
            <a:off x="402043" y="1285448"/>
            <a:ext cx="5254478" cy="1029823"/>
          </a:xfrm>
          <a:prstGeom prst="rect">
            <a:avLst/>
          </a:prstGeom>
        </p:spPr>
      </p:pic>
      <p:pic>
        <p:nvPicPr>
          <p:cNvPr id="10" name="Imagen 9">
            <a:extLst>
              <a:ext uri="{FF2B5EF4-FFF2-40B4-BE49-F238E27FC236}">
                <a16:creationId xmlns:a16="http://schemas.microsoft.com/office/drawing/2014/main" id="{15C5A148-94D3-C300-6C2F-DCDEC8FFA8AD}"/>
              </a:ext>
            </a:extLst>
          </p:cNvPr>
          <p:cNvPicPr>
            <a:picLocks noChangeAspect="1"/>
          </p:cNvPicPr>
          <p:nvPr/>
        </p:nvPicPr>
        <p:blipFill>
          <a:blip r:embed="rId3"/>
          <a:stretch>
            <a:fillRect/>
          </a:stretch>
        </p:blipFill>
        <p:spPr>
          <a:xfrm>
            <a:off x="6033147" y="2315271"/>
            <a:ext cx="3390900" cy="514350"/>
          </a:xfrm>
          <a:prstGeom prst="rect">
            <a:avLst/>
          </a:prstGeom>
        </p:spPr>
      </p:pic>
      <p:sp>
        <p:nvSpPr>
          <p:cNvPr id="16" name="CuadroTexto 15">
            <a:extLst>
              <a:ext uri="{FF2B5EF4-FFF2-40B4-BE49-F238E27FC236}">
                <a16:creationId xmlns:a16="http://schemas.microsoft.com/office/drawing/2014/main" id="{461EDBFA-8489-6EBB-5647-39F1583F2F6C}"/>
              </a:ext>
            </a:extLst>
          </p:cNvPr>
          <p:cNvSpPr txBox="1"/>
          <p:nvPr/>
        </p:nvSpPr>
        <p:spPr>
          <a:xfrm>
            <a:off x="6414258" y="1647847"/>
            <a:ext cx="2948541" cy="523220"/>
          </a:xfrm>
          <a:prstGeom prst="rect">
            <a:avLst/>
          </a:prstGeom>
          <a:noFill/>
        </p:spPr>
        <p:txBody>
          <a:bodyPr wrap="square" rtlCol="0">
            <a:spAutoFit/>
          </a:bodyPr>
          <a:lstStyle/>
          <a:p>
            <a:pPr algn="ctr"/>
            <a:r>
              <a:rPr lang="es-ES" sz="1400" b="1" dirty="0">
                <a:solidFill>
                  <a:srgbClr val="C00000"/>
                </a:solidFill>
              </a:rPr>
              <a:t>¡Recuerda el endpoint dado de alta en el back en la clase Program.cs! </a:t>
            </a:r>
          </a:p>
        </p:txBody>
      </p:sp>
      <p:sp>
        <p:nvSpPr>
          <p:cNvPr id="17" name="CuadroTexto 16">
            <a:extLst>
              <a:ext uri="{FF2B5EF4-FFF2-40B4-BE49-F238E27FC236}">
                <a16:creationId xmlns:a16="http://schemas.microsoft.com/office/drawing/2014/main" id="{704B88C0-1FE3-8906-F4B6-9104F7D1D981}"/>
              </a:ext>
            </a:extLst>
          </p:cNvPr>
          <p:cNvSpPr txBox="1"/>
          <p:nvPr/>
        </p:nvSpPr>
        <p:spPr>
          <a:xfrm>
            <a:off x="402043" y="3399878"/>
            <a:ext cx="9017518" cy="369332"/>
          </a:xfrm>
          <a:prstGeom prst="rect">
            <a:avLst/>
          </a:prstGeom>
          <a:noFill/>
        </p:spPr>
        <p:txBody>
          <a:bodyPr wrap="square" rtlCol="0">
            <a:spAutoFit/>
          </a:bodyPr>
          <a:lstStyle/>
          <a:p>
            <a:r>
              <a:rPr lang="es-ES" dirty="0"/>
              <a:t>3: A continuación, vamos a “subscribirnos” a aquellos eventos que se emiten desde el </a:t>
            </a:r>
            <a:r>
              <a:rPr lang="es-ES" dirty="0" err="1"/>
              <a:t>hub</a:t>
            </a:r>
            <a:r>
              <a:rPr lang="es-ES" dirty="0"/>
              <a:t>:</a:t>
            </a:r>
          </a:p>
        </p:txBody>
      </p:sp>
      <p:pic>
        <p:nvPicPr>
          <p:cNvPr id="19" name="Imagen 18">
            <a:extLst>
              <a:ext uri="{FF2B5EF4-FFF2-40B4-BE49-F238E27FC236}">
                <a16:creationId xmlns:a16="http://schemas.microsoft.com/office/drawing/2014/main" id="{118DDA27-A2A2-C764-4488-9A65A1E1673E}"/>
              </a:ext>
            </a:extLst>
          </p:cNvPr>
          <p:cNvPicPr>
            <a:picLocks noChangeAspect="1"/>
          </p:cNvPicPr>
          <p:nvPr/>
        </p:nvPicPr>
        <p:blipFill>
          <a:blip r:embed="rId4"/>
          <a:stretch>
            <a:fillRect/>
          </a:stretch>
        </p:blipFill>
        <p:spPr>
          <a:xfrm>
            <a:off x="402043" y="3866029"/>
            <a:ext cx="6696075" cy="952500"/>
          </a:xfrm>
          <a:prstGeom prst="rect">
            <a:avLst/>
          </a:prstGeom>
        </p:spPr>
      </p:pic>
      <p:cxnSp>
        <p:nvCxnSpPr>
          <p:cNvPr id="12" name="Conector recto de flecha 11">
            <a:extLst>
              <a:ext uri="{FF2B5EF4-FFF2-40B4-BE49-F238E27FC236}">
                <a16:creationId xmlns:a16="http://schemas.microsoft.com/office/drawing/2014/main" id="{BB112832-20AA-1108-7B30-0608DD747B50}"/>
              </a:ext>
            </a:extLst>
          </p:cNvPr>
          <p:cNvCxnSpPr>
            <a:cxnSpLocks/>
          </p:cNvCxnSpPr>
          <p:nvPr/>
        </p:nvCxnSpPr>
        <p:spPr>
          <a:xfrm>
            <a:off x="4259611" y="1989767"/>
            <a:ext cx="1773536" cy="55516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608CE244-F064-C94D-8A7C-0984C673EC40}"/>
              </a:ext>
            </a:extLst>
          </p:cNvPr>
          <p:cNvCxnSpPr/>
          <p:nvPr/>
        </p:nvCxnSpPr>
        <p:spPr>
          <a:xfrm>
            <a:off x="1509823" y="4242391"/>
            <a:ext cx="12865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EA9D8B6-4B3B-8BE6-D060-3544CC441675}"/>
              </a:ext>
            </a:extLst>
          </p:cNvPr>
          <p:cNvSpPr/>
          <p:nvPr/>
        </p:nvSpPr>
        <p:spPr>
          <a:xfrm>
            <a:off x="3487479" y="4853817"/>
            <a:ext cx="5875320" cy="1259903"/>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pic>
        <p:nvPicPr>
          <p:cNvPr id="27" name="Imagen 26">
            <a:extLst>
              <a:ext uri="{FF2B5EF4-FFF2-40B4-BE49-F238E27FC236}">
                <a16:creationId xmlns:a16="http://schemas.microsoft.com/office/drawing/2014/main" id="{4A64D348-8BB2-99B6-A23E-F9344BD51254}"/>
              </a:ext>
            </a:extLst>
          </p:cNvPr>
          <p:cNvPicPr>
            <a:picLocks noChangeAspect="1"/>
          </p:cNvPicPr>
          <p:nvPr/>
        </p:nvPicPr>
        <p:blipFill>
          <a:blip r:embed="rId5"/>
          <a:stretch>
            <a:fillRect/>
          </a:stretch>
        </p:blipFill>
        <p:spPr>
          <a:xfrm>
            <a:off x="3605213" y="4968402"/>
            <a:ext cx="5619750" cy="1047750"/>
          </a:xfrm>
          <a:prstGeom prst="rect">
            <a:avLst/>
          </a:prstGeom>
        </p:spPr>
      </p:pic>
      <p:cxnSp>
        <p:nvCxnSpPr>
          <p:cNvPr id="23" name="Conector recto de flecha 22">
            <a:extLst>
              <a:ext uri="{FF2B5EF4-FFF2-40B4-BE49-F238E27FC236}">
                <a16:creationId xmlns:a16="http://schemas.microsoft.com/office/drawing/2014/main" id="{E273544B-F4FD-03B0-383B-8DF9E86B20BE}"/>
              </a:ext>
            </a:extLst>
          </p:cNvPr>
          <p:cNvCxnSpPr>
            <a:cxnSpLocks/>
          </p:cNvCxnSpPr>
          <p:nvPr/>
        </p:nvCxnSpPr>
        <p:spPr>
          <a:xfrm>
            <a:off x="2485167" y="4242391"/>
            <a:ext cx="3458433" cy="142476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CuadroTexto 30">
            <a:extLst>
              <a:ext uri="{FF2B5EF4-FFF2-40B4-BE49-F238E27FC236}">
                <a16:creationId xmlns:a16="http://schemas.microsoft.com/office/drawing/2014/main" id="{2BD8617A-4F32-FE58-1193-F1F0CA1B4C2D}"/>
              </a:ext>
            </a:extLst>
          </p:cNvPr>
          <p:cNvSpPr txBox="1"/>
          <p:nvPr/>
        </p:nvSpPr>
        <p:spPr>
          <a:xfrm>
            <a:off x="7098118" y="4108422"/>
            <a:ext cx="2697851" cy="738664"/>
          </a:xfrm>
          <a:prstGeom prst="rect">
            <a:avLst/>
          </a:prstGeom>
          <a:noFill/>
        </p:spPr>
        <p:txBody>
          <a:bodyPr wrap="square" rtlCol="0">
            <a:spAutoFit/>
          </a:bodyPr>
          <a:lstStyle/>
          <a:p>
            <a:pPr algn="ctr"/>
            <a:r>
              <a:rPr lang="es-ES" sz="1400" b="1" dirty="0">
                <a:solidFill>
                  <a:srgbClr val="C00000"/>
                </a:solidFill>
              </a:rPr>
              <a:t>¡Recuerda que debes suscribirte al mismo evento que emite el back!</a:t>
            </a:r>
          </a:p>
        </p:txBody>
      </p:sp>
    </p:spTree>
    <p:extLst>
      <p:ext uri="{BB962C8B-B14F-4D97-AF65-F5344CB8AC3E}">
        <p14:creationId xmlns:p14="http://schemas.microsoft.com/office/powerpoint/2010/main" val="351568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6EE003-9BED-EB4D-41BE-15D965B4BD4F}"/>
              </a:ext>
            </a:extLst>
          </p:cNvPr>
          <p:cNvSpPr>
            <a:spLocks noGrp="1"/>
          </p:cNvSpPr>
          <p:nvPr>
            <p:ph type="sldNum" sz="quarter" idx="12"/>
          </p:nvPr>
        </p:nvSpPr>
        <p:spPr/>
        <p:txBody>
          <a:bodyPr/>
          <a:lstStyle/>
          <a:p>
            <a:fld id="{9A396ACE-1A63-459D-82B4-27C23849521D}" type="slidenum">
              <a:rPr lang="es-ES" smtClean="0"/>
              <a:t>55</a:t>
            </a:fld>
            <a:endParaRPr lang="es-ES"/>
          </a:p>
        </p:txBody>
      </p:sp>
      <p:sp>
        <p:nvSpPr>
          <p:cNvPr id="5" name="CuadroTexto 4">
            <a:extLst>
              <a:ext uri="{FF2B5EF4-FFF2-40B4-BE49-F238E27FC236}">
                <a16:creationId xmlns:a16="http://schemas.microsoft.com/office/drawing/2014/main" id="{822AD222-3F2D-A76E-F3F8-91B836D5909A}"/>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CuadroTexto 5">
            <a:extLst>
              <a:ext uri="{FF2B5EF4-FFF2-40B4-BE49-F238E27FC236}">
                <a16:creationId xmlns:a16="http://schemas.microsoft.com/office/drawing/2014/main" id="{5FDCB42A-7BB1-ABD1-F5F7-0F6171A325BA}"/>
              </a:ext>
            </a:extLst>
          </p:cNvPr>
          <p:cNvSpPr txBox="1"/>
          <p:nvPr/>
        </p:nvSpPr>
        <p:spPr>
          <a:xfrm>
            <a:off x="207445" y="869329"/>
            <a:ext cx="9017518" cy="646331"/>
          </a:xfrm>
          <a:prstGeom prst="rect">
            <a:avLst/>
          </a:prstGeom>
          <a:noFill/>
        </p:spPr>
        <p:txBody>
          <a:bodyPr wrap="square" rtlCol="0">
            <a:spAutoFit/>
          </a:bodyPr>
          <a:lstStyle/>
          <a:p>
            <a:r>
              <a:rPr lang="es-ES" dirty="0"/>
              <a:t>4: A continuación, vamos a crear el método que provoque la llamada a un método específico del </a:t>
            </a:r>
            <a:r>
              <a:rPr lang="es-ES" dirty="0" err="1"/>
              <a:t>hub</a:t>
            </a:r>
            <a:r>
              <a:rPr lang="es-ES" dirty="0"/>
              <a:t>.</a:t>
            </a:r>
          </a:p>
        </p:txBody>
      </p:sp>
      <p:pic>
        <p:nvPicPr>
          <p:cNvPr id="8" name="Imagen 7">
            <a:extLst>
              <a:ext uri="{FF2B5EF4-FFF2-40B4-BE49-F238E27FC236}">
                <a16:creationId xmlns:a16="http://schemas.microsoft.com/office/drawing/2014/main" id="{0A792E26-3E54-150D-4674-DAA77FD5A69F}"/>
              </a:ext>
            </a:extLst>
          </p:cNvPr>
          <p:cNvPicPr>
            <a:picLocks noChangeAspect="1"/>
          </p:cNvPicPr>
          <p:nvPr/>
        </p:nvPicPr>
        <p:blipFill>
          <a:blip r:embed="rId2"/>
          <a:stretch>
            <a:fillRect/>
          </a:stretch>
        </p:blipFill>
        <p:spPr>
          <a:xfrm>
            <a:off x="317537" y="1515660"/>
            <a:ext cx="5096553" cy="887298"/>
          </a:xfrm>
          <a:prstGeom prst="rect">
            <a:avLst/>
          </a:prstGeom>
        </p:spPr>
      </p:pic>
      <p:sp>
        <p:nvSpPr>
          <p:cNvPr id="9" name="Rectángulo 8">
            <a:extLst>
              <a:ext uri="{FF2B5EF4-FFF2-40B4-BE49-F238E27FC236}">
                <a16:creationId xmlns:a16="http://schemas.microsoft.com/office/drawing/2014/main" id="{D00160C2-E86E-E4AF-3BB7-2678168BAFB6}"/>
              </a:ext>
            </a:extLst>
          </p:cNvPr>
          <p:cNvSpPr/>
          <p:nvPr/>
        </p:nvSpPr>
        <p:spPr>
          <a:xfrm>
            <a:off x="3381153" y="2193376"/>
            <a:ext cx="6045442" cy="1315601"/>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6C8AADF-7625-CD5C-091E-741A84370BE3}"/>
              </a:ext>
            </a:extLst>
          </p:cNvPr>
          <p:cNvSpPr txBox="1"/>
          <p:nvPr/>
        </p:nvSpPr>
        <p:spPr>
          <a:xfrm>
            <a:off x="5562615" y="1454712"/>
            <a:ext cx="2697851" cy="738664"/>
          </a:xfrm>
          <a:prstGeom prst="rect">
            <a:avLst/>
          </a:prstGeom>
          <a:noFill/>
        </p:spPr>
        <p:txBody>
          <a:bodyPr wrap="square" rtlCol="0">
            <a:spAutoFit/>
          </a:bodyPr>
          <a:lstStyle/>
          <a:p>
            <a:pPr algn="ctr"/>
            <a:r>
              <a:rPr lang="es-ES" sz="1400" b="1" dirty="0">
                <a:solidFill>
                  <a:srgbClr val="C00000"/>
                </a:solidFill>
              </a:rPr>
              <a:t>¡Recuerda que debes llamar a la invocación igual que al método del back!</a:t>
            </a:r>
          </a:p>
        </p:txBody>
      </p:sp>
      <p:pic>
        <p:nvPicPr>
          <p:cNvPr id="13" name="Imagen 12">
            <a:extLst>
              <a:ext uri="{FF2B5EF4-FFF2-40B4-BE49-F238E27FC236}">
                <a16:creationId xmlns:a16="http://schemas.microsoft.com/office/drawing/2014/main" id="{8462E726-2C2C-E960-C1FD-39E48D26E582}"/>
              </a:ext>
            </a:extLst>
          </p:cNvPr>
          <p:cNvPicPr>
            <a:picLocks noChangeAspect="1"/>
          </p:cNvPicPr>
          <p:nvPr/>
        </p:nvPicPr>
        <p:blipFill>
          <a:blip r:embed="rId3"/>
          <a:stretch>
            <a:fillRect/>
          </a:stretch>
        </p:blipFill>
        <p:spPr>
          <a:xfrm>
            <a:off x="3536849" y="2289201"/>
            <a:ext cx="5734050" cy="1123950"/>
          </a:xfrm>
          <a:prstGeom prst="rect">
            <a:avLst/>
          </a:prstGeom>
        </p:spPr>
      </p:pic>
      <p:cxnSp>
        <p:nvCxnSpPr>
          <p:cNvPr id="10" name="Conector recto de flecha 9">
            <a:extLst>
              <a:ext uri="{FF2B5EF4-FFF2-40B4-BE49-F238E27FC236}">
                <a16:creationId xmlns:a16="http://schemas.microsoft.com/office/drawing/2014/main" id="{CBA3FDD4-A167-E5BF-6396-D274BCB940BC}"/>
              </a:ext>
            </a:extLst>
          </p:cNvPr>
          <p:cNvCxnSpPr>
            <a:cxnSpLocks/>
          </p:cNvCxnSpPr>
          <p:nvPr/>
        </p:nvCxnSpPr>
        <p:spPr>
          <a:xfrm>
            <a:off x="2667269" y="2172625"/>
            <a:ext cx="2415094" cy="42171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7" name="Imagen 16">
            <a:extLst>
              <a:ext uri="{FF2B5EF4-FFF2-40B4-BE49-F238E27FC236}">
                <a16:creationId xmlns:a16="http://schemas.microsoft.com/office/drawing/2014/main" id="{1F9EBBD6-9839-F9D5-49F2-918D4CB2F627}"/>
              </a:ext>
            </a:extLst>
          </p:cNvPr>
          <p:cNvPicPr>
            <a:picLocks noChangeAspect="1"/>
          </p:cNvPicPr>
          <p:nvPr/>
        </p:nvPicPr>
        <p:blipFill>
          <a:blip r:embed="rId4"/>
          <a:stretch>
            <a:fillRect/>
          </a:stretch>
        </p:blipFill>
        <p:spPr>
          <a:xfrm>
            <a:off x="396726" y="4340509"/>
            <a:ext cx="4062023" cy="1401072"/>
          </a:xfrm>
          <a:prstGeom prst="rect">
            <a:avLst/>
          </a:prstGeom>
        </p:spPr>
      </p:pic>
      <p:sp>
        <p:nvSpPr>
          <p:cNvPr id="18" name="CuadroTexto 17">
            <a:extLst>
              <a:ext uri="{FF2B5EF4-FFF2-40B4-BE49-F238E27FC236}">
                <a16:creationId xmlns:a16="http://schemas.microsoft.com/office/drawing/2014/main" id="{794C42FB-570E-60D7-25A4-503E26E3822B}"/>
              </a:ext>
            </a:extLst>
          </p:cNvPr>
          <p:cNvSpPr txBox="1"/>
          <p:nvPr/>
        </p:nvSpPr>
        <p:spPr>
          <a:xfrm>
            <a:off x="207446" y="3944679"/>
            <a:ext cx="5355170" cy="369332"/>
          </a:xfrm>
          <a:prstGeom prst="rect">
            <a:avLst/>
          </a:prstGeom>
          <a:noFill/>
        </p:spPr>
        <p:txBody>
          <a:bodyPr wrap="square" rtlCol="0">
            <a:spAutoFit/>
          </a:bodyPr>
          <a:lstStyle/>
          <a:p>
            <a:r>
              <a:rPr lang="es-ES" dirty="0"/>
              <a:t>5: Finalmente ya solo nos queda arrancar la ejecución</a:t>
            </a:r>
          </a:p>
        </p:txBody>
      </p:sp>
      <p:sp>
        <p:nvSpPr>
          <p:cNvPr id="19" name="Rectángulo 18">
            <a:extLst>
              <a:ext uri="{FF2B5EF4-FFF2-40B4-BE49-F238E27FC236}">
                <a16:creationId xmlns:a16="http://schemas.microsoft.com/office/drawing/2014/main" id="{75A7BCEB-8B08-B6B2-5672-5B5D7AB6C108}"/>
              </a:ext>
            </a:extLst>
          </p:cNvPr>
          <p:cNvSpPr/>
          <p:nvPr/>
        </p:nvSpPr>
        <p:spPr>
          <a:xfrm>
            <a:off x="1488558" y="1951362"/>
            <a:ext cx="414670" cy="2212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 name="Conector recto de flecha 20">
            <a:extLst>
              <a:ext uri="{FF2B5EF4-FFF2-40B4-BE49-F238E27FC236}">
                <a16:creationId xmlns:a16="http://schemas.microsoft.com/office/drawing/2014/main" id="{201C801F-D988-5BCD-77B4-BB1735996077}"/>
              </a:ext>
            </a:extLst>
          </p:cNvPr>
          <p:cNvCxnSpPr>
            <a:cxnSpLocks/>
          </p:cNvCxnSpPr>
          <p:nvPr/>
        </p:nvCxnSpPr>
        <p:spPr>
          <a:xfrm flipH="1">
            <a:off x="1035203" y="2142981"/>
            <a:ext cx="569141" cy="72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4424FD2-A451-121E-5F6E-320310AE6297}"/>
              </a:ext>
            </a:extLst>
          </p:cNvPr>
          <p:cNvSpPr txBox="1"/>
          <p:nvPr/>
        </p:nvSpPr>
        <p:spPr>
          <a:xfrm>
            <a:off x="139632" y="2950739"/>
            <a:ext cx="2697851" cy="738664"/>
          </a:xfrm>
          <a:prstGeom prst="rect">
            <a:avLst/>
          </a:prstGeom>
          <a:noFill/>
        </p:spPr>
        <p:txBody>
          <a:bodyPr wrap="square" rtlCol="0">
            <a:spAutoFit/>
          </a:bodyPr>
          <a:lstStyle/>
          <a:p>
            <a:pPr algn="ctr"/>
            <a:r>
              <a:rPr lang="es-ES" sz="1400" b="1" dirty="0">
                <a:solidFill>
                  <a:srgbClr val="C00000"/>
                </a:solidFill>
              </a:rPr>
              <a:t>¿Por qué </a:t>
            </a:r>
            <a:r>
              <a:rPr lang="es-ES" sz="1400" b="1" dirty="0" err="1">
                <a:solidFill>
                  <a:srgbClr val="C00000"/>
                </a:solidFill>
              </a:rPr>
              <a:t>send</a:t>
            </a:r>
            <a:r>
              <a:rPr lang="es-ES" sz="1400" b="1" dirty="0">
                <a:solidFill>
                  <a:srgbClr val="C00000"/>
                </a:solidFill>
              </a:rPr>
              <a:t> y no </a:t>
            </a:r>
            <a:r>
              <a:rPr lang="es-ES" sz="1400" b="1" dirty="0" err="1">
                <a:solidFill>
                  <a:srgbClr val="C00000"/>
                </a:solidFill>
              </a:rPr>
              <a:t>invoke</a:t>
            </a:r>
            <a:r>
              <a:rPr lang="es-ES" sz="1400" b="1" dirty="0">
                <a:solidFill>
                  <a:srgbClr val="C00000"/>
                </a:solidFill>
              </a:rPr>
              <a:t>?</a:t>
            </a:r>
          </a:p>
          <a:p>
            <a:pPr algn="ctr"/>
            <a:r>
              <a:rPr lang="es-ES" sz="1400" b="1" dirty="0">
                <a:solidFill>
                  <a:srgbClr val="C00000"/>
                </a:solidFill>
              </a:rPr>
              <a:t>Lo veremos en las siguientes diapositivas</a:t>
            </a:r>
          </a:p>
        </p:txBody>
      </p:sp>
    </p:spTree>
    <p:extLst>
      <p:ext uri="{BB962C8B-B14F-4D97-AF65-F5344CB8AC3E}">
        <p14:creationId xmlns:p14="http://schemas.microsoft.com/office/powerpoint/2010/main" val="3728245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A11AFD5-B942-DAFE-9EBE-B0507C1A613C}"/>
              </a:ext>
            </a:extLst>
          </p:cNvPr>
          <p:cNvSpPr>
            <a:spLocks noGrp="1"/>
          </p:cNvSpPr>
          <p:nvPr>
            <p:ph type="sldNum" sz="quarter" idx="12"/>
          </p:nvPr>
        </p:nvSpPr>
        <p:spPr/>
        <p:txBody>
          <a:bodyPr/>
          <a:lstStyle/>
          <a:p>
            <a:fld id="{9A396ACE-1A63-459D-82B4-27C23849521D}" type="slidenum">
              <a:rPr lang="es-ES" smtClean="0"/>
              <a:t>56</a:t>
            </a:fld>
            <a:endParaRPr lang="es-ES"/>
          </a:p>
        </p:txBody>
      </p:sp>
      <p:sp>
        <p:nvSpPr>
          <p:cNvPr id="5" name="Elipse 4">
            <a:extLst>
              <a:ext uri="{FF2B5EF4-FFF2-40B4-BE49-F238E27FC236}">
                <a16:creationId xmlns:a16="http://schemas.microsoft.com/office/drawing/2014/main" id="{A8837F01-32D3-B35C-32FA-D578CCC0E9FD}"/>
              </a:ext>
            </a:extLst>
          </p:cNvPr>
          <p:cNvSpPr/>
          <p:nvPr/>
        </p:nvSpPr>
        <p:spPr>
          <a:xfrm>
            <a:off x="306573" y="721298"/>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5</a:t>
            </a:r>
          </a:p>
        </p:txBody>
      </p:sp>
      <p:sp>
        <p:nvSpPr>
          <p:cNvPr id="6" name="CuadroTexto 5">
            <a:extLst>
              <a:ext uri="{FF2B5EF4-FFF2-40B4-BE49-F238E27FC236}">
                <a16:creationId xmlns:a16="http://schemas.microsoft.com/office/drawing/2014/main" id="{B309FF59-C6A5-7AE5-2E65-5B7AD9AE3B35}"/>
              </a:ext>
            </a:extLst>
          </p:cNvPr>
          <p:cNvSpPr txBox="1"/>
          <p:nvPr/>
        </p:nvSpPr>
        <p:spPr>
          <a:xfrm>
            <a:off x="806303" y="769473"/>
            <a:ext cx="4146697" cy="369332"/>
          </a:xfrm>
          <a:prstGeom prst="rect">
            <a:avLst/>
          </a:prstGeom>
          <a:noFill/>
        </p:spPr>
        <p:txBody>
          <a:bodyPr wrap="square" rtlCol="0">
            <a:spAutoFit/>
          </a:bodyPr>
          <a:lstStyle/>
          <a:p>
            <a:r>
              <a:rPr lang="es-ES" dirty="0"/>
              <a:t>FRONT: Llamar al método de SignalR </a:t>
            </a:r>
          </a:p>
        </p:txBody>
      </p:sp>
      <p:sp>
        <p:nvSpPr>
          <p:cNvPr id="7" name="CuadroTexto 6">
            <a:extLst>
              <a:ext uri="{FF2B5EF4-FFF2-40B4-BE49-F238E27FC236}">
                <a16:creationId xmlns:a16="http://schemas.microsoft.com/office/drawing/2014/main" id="{94C6E7CA-D67F-8F0E-35D5-E7F9DB88BBF3}"/>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9" name="Imagen 8">
            <a:extLst>
              <a:ext uri="{FF2B5EF4-FFF2-40B4-BE49-F238E27FC236}">
                <a16:creationId xmlns:a16="http://schemas.microsoft.com/office/drawing/2014/main" id="{C0C88875-7EE2-87AE-80E9-7EDC23E43955}"/>
              </a:ext>
            </a:extLst>
          </p:cNvPr>
          <p:cNvPicPr>
            <a:picLocks noChangeAspect="1"/>
          </p:cNvPicPr>
          <p:nvPr/>
        </p:nvPicPr>
        <p:blipFill>
          <a:blip r:embed="rId2"/>
          <a:stretch>
            <a:fillRect/>
          </a:stretch>
        </p:blipFill>
        <p:spPr>
          <a:xfrm>
            <a:off x="924320" y="1205086"/>
            <a:ext cx="4981575" cy="2905125"/>
          </a:xfrm>
          <a:prstGeom prst="rect">
            <a:avLst/>
          </a:prstGeom>
        </p:spPr>
      </p:pic>
      <p:sp>
        <p:nvSpPr>
          <p:cNvPr id="10" name="CuadroTexto 9">
            <a:extLst>
              <a:ext uri="{FF2B5EF4-FFF2-40B4-BE49-F238E27FC236}">
                <a16:creationId xmlns:a16="http://schemas.microsoft.com/office/drawing/2014/main" id="{A5E8DC2F-F451-CB66-886A-7692FF67C995}"/>
              </a:ext>
            </a:extLst>
          </p:cNvPr>
          <p:cNvSpPr txBox="1"/>
          <p:nvPr/>
        </p:nvSpPr>
        <p:spPr>
          <a:xfrm>
            <a:off x="556438" y="4263656"/>
            <a:ext cx="9140455" cy="369332"/>
          </a:xfrm>
          <a:prstGeom prst="rect">
            <a:avLst/>
          </a:prstGeom>
          <a:noFill/>
        </p:spPr>
        <p:txBody>
          <a:bodyPr wrap="square" rtlCol="0">
            <a:spAutoFit/>
          </a:bodyPr>
          <a:lstStyle/>
          <a:p>
            <a:r>
              <a:rPr lang="es-ES" dirty="0"/>
              <a:t>Una vez ya nos hemos conectado podemos llamar a nuestro método que hace el “</a:t>
            </a:r>
            <a:r>
              <a:rPr lang="es-ES" dirty="0" err="1"/>
              <a:t>send</a:t>
            </a:r>
            <a:r>
              <a:rPr lang="es-ES" dirty="0"/>
              <a:t>” al back</a:t>
            </a:r>
          </a:p>
        </p:txBody>
      </p:sp>
    </p:spTree>
    <p:extLst>
      <p:ext uri="{BB962C8B-B14F-4D97-AF65-F5344CB8AC3E}">
        <p14:creationId xmlns:p14="http://schemas.microsoft.com/office/powerpoint/2010/main" val="1063964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FCA940-F772-B8E5-D83D-34442DF14472}"/>
              </a:ext>
            </a:extLst>
          </p:cNvPr>
          <p:cNvSpPr>
            <a:spLocks noGrp="1"/>
          </p:cNvSpPr>
          <p:nvPr>
            <p:ph type="sldNum" sz="quarter" idx="12"/>
          </p:nvPr>
        </p:nvSpPr>
        <p:spPr/>
        <p:txBody>
          <a:bodyPr/>
          <a:lstStyle/>
          <a:p>
            <a:fld id="{9A396ACE-1A63-459D-82B4-27C23849521D}" type="slidenum">
              <a:rPr lang="es-ES" smtClean="0"/>
              <a:t>57</a:t>
            </a:fld>
            <a:endParaRPr lang="es-ES"/>
          </a:p>
        </p:txBody>
      </p:sp>
      <p:sp>
        <p:nvSpPr>
          <p:cNvPr id="5" name="CuadroTexto 4">
            <a:extLst>
              <a:ext uri="{FF2B5EF4-FFF2-40B4-BE49-F238E27FC236}">
                <a16:creationId xmlns:a16="http://schemas.microsoft.com/office/drawing/2014/main" id="{5606F850-9441-8C3A-D192-A70C76DE3D75}"/>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a:t>
            </a:r>
            <a:endParaRPr lang="es-ES" sz="3200" b="1" dirty="0">
              <a:ln w="22225">
                <a:solidFill>
                  <a:schemeClr val="accent2"/>
                </a:solidFill>
                <a:prstDash val="solid"/>
              </a:ln>
              <a:solidFill>
                <a:schemeClr val="accent2">
                  <a:lumMod val="40000"/>
                  <a:lumOff val="60000"/>
                </a:schemeClr>
              </a:solidFill>
              <a:latin typeface="+mj-lt"/>
            </a:endParaRPr>
          </a:p>
        </p:txBody>
      </p:sp>
      <p:sp>
        <p:nvSpPr>
          <p:cNvPr id="6" name="Elipse 5">
            <a:extLst>
              <a:ext uri="{FF2B5EF4-FFF2-40B4-BE49-F238E27FC236}">
                <a16:creationId xmlns:a16="http://schemas.microsoft.com/office/drawing/2014/main" id="{4909AF1E-73DA-1C07-40F4-2486E479B4B0}"/>
              </a:ext>
            </a:extLst>
          </p:cNvPr>
          <p:cNvSpPr/>
          <p:nvPr/>
        </p:nvSpPr>
        <p:spPr>
          <a:xfrm>
            <a:off x="308346" y="849860"/>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6</a:t>
            </a:r>
          </a:p>
        </p:txBody>
      </p:sp>
      <p:sp>
        <p:nvSpPr>
          <p:cNvPr id="7" name="Elipse 6">
            <a:extLst>
              <a:ext uri="{FF2B5EF4-FFF2-40B4-BE49-F238E27FC236}">
                <a16:creationId xmlns:a16="http://schemas.microsoft.com/office/drawing/2014/main" id="{6F000845-8E1A-E8A8-33FD-9B3A79A7638A}"/>
              </a:ext>
            </a:extLst>
          </p:cNvPr>
          <p:cNvSpPr/>
          <p:nvPr/>
        </p:nvSpPr>
        <p:spPr>
          <a:xfrm>
            <a:off x="308346" y="2503996"/>
            <a:ext cx="499730" cy="478472"/>
          </a:xfrm>
          <a:prstGeom prst="ellipse">
            <a:avLst/>
          </a:prstGeom>
          <a:solidFill>
            <a:srgbClr val="FF8209"/>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7</a:t>
            </a:r>
          </a:p>
        </p:txBody>
      </p:sp>
      <p:sp>
        <p:nvSpPr>
          <p:cNvPr id="8" name="CuadroTexto 7">
            <a:extLst>
              <a:ext uri="{FF2B5EF4-FFF2-40B4-BE49-F238E27FC236}">
                <a16:creationId xmlns:a16="http://schemas.microsoft.com/office/drawing/2014/main" id="{0D4B400A-EF88-97CF-B838-73FEA24A241A}"/>
              </a:ext>
            </a:extLst>
          </p:cNvPr>
          <p:cNvSpPr txBox="1"/>
          <p:nvPr/>
        </p:nvSpPr>
        <p:spPr>
          <a:xfrm>
            <a:off x="808076" y="904430"/>
            <a:ext cx="7060018" cy="369332"/>
          </a:xfrm>
          <a:prstGeom prst="rect">
            <a:avLst/>
          </a:prstGeom>
          <a:noFill/>
        </p:spPr>
        <p:txBody>
          <a:bodyPr wrap="square" rtlCol="0">
            <a:spAutoFit/>
          </a:bodyPr>
          <a:lstStyle/>
          <a:p>
            <a:r>
              <a:rPr lang="es-ES" dirty="0"/>
              <a:t>BACK: SignalR Hub invoca el método y se notifica al resto de clientes</a:t>
            </a:r>
          </a:p>
        </p:txBody>
      </p:sp>
      <p:sp>
        <p:nvSpPr>
          <p:cNvPr id="9" name="CuadroTexto 8">
            <a:extLst>
              <a:ext uri="{FF2B5EF4-FFF2-40B4-BE49-F238E27FC236}">
                <a16:creationId xmlns:a16="http://schemas.microsoft.com/office/drawing/2014/main" id="{EA8B55B6-5AFC-C529-C140-521654C5131A}"/>
              </a:ext>
            </a:extLst>
          </p:cNvPr>
          <p:cNvSpPr txBox="1"/>
          <p:nvPr/>
        </p:nvSpPr>
        <p:spPr>
          <a:xfrm>
            <a:off x="818709" y="2558566"/>
            <a:ext cx="5928611" cy="369332"/>
          </a:xfrm>
          <a:prstGeom prst="rect">
            <a:avLst/>
          </a:prstGeom>
          <a:noFill/>
        </p:spPr>
        <p:txBody>
          <a:bodyPr wrap="none" rtlCol="0">
            <a:spAutoFit/>
          </a:bodyPr>
          <a:lstStyle/>
          <a:p>
            <a:r>
              <a:rPr lang="es-ES" dirty="0"/>
              <a:t>FRONT: El front recibe las actualizaciones del SignalR del back </a:t>
            </a:r>
          </a:p>
        </p:txBody>
      </p:sp>
      <p:pic>
        <p:nvPicPr>
          <p:cNvPr id="11" name="Imagen 10">
            <a:extLst>
              <a:ext uri="{FF2B5EF4-FFF2-40B4-BE49-F238E27FC236}">
                <a16:creationId xmlns:a16="http://schemas.microsoft.com/office/drawing/2014/main" id="{76CF82B8-8E60-A13D-FD44-CE4B52010BFE}"/>
              </a:ext>
            </a:extLst>
          </p:cNvPr>
          <p:cNvPicPr>
            <a:picLocks noChangeAspect="1"/>
          </p:cNvPicPr>
          <p:nvPr/>
        </p:nvPicPr>
        <p:blipFill>
          <a:blip r:embed="rId2"/>
          <a:stretch>
            <a:fillRect/>
          </a:stretch>
        </p:blipFill>
        <p:spPr>
          <a:xfrm>
            <a:off x="937070" y="1328332"/>
            <a:ext cx="5810250" cy="1114425"/>
          </a:xfrm>
          <a:prstGeom prst="rect">
            <a:avLst/>
          </a:prstGeom>
        </p:spPr>
      </p:pic>
      <p:pic>
        <p:nvPicPr>
          <p:cNvPr id="13" name="Imagen 12">
            <a:extLst>
              <a:ext uri="{FF2B5EF4-FFF2-40B4-BE49-F238E27FC236}">
                <a16:creationId xmlns:a16="http://schemas.microsoft.com/office/drawing/2014/main" id="{557F50DB-4F39-62A8-F6BF-F39B444E1966}"/>
              </a:ext>
            </a:extLst>
          </p:cNvPr>
          <p:cNvPicPr>
            <a:picLocks noChangeAspect="1"/>
          </p:cNvPicPr>
          <p:nvPr/>
        </p:nvPicPr>
        <p:blipFill>
          <a:blip r:embed="rId3"/>
          <a:stretch>
            <a:fillRect/>
          </a:stretch>
        </p:blipFill>
        <p:spPr>
          <a:xfrm>
            <a:off x="915806" y="2982468"/>
            <a:ext cx="6743700" cy="1038225"/>
          </a:xfrm>
          <a:prstGeom prst="rect">
            <a:avLst/>
          </a:prstGeom>
        </p:spPr>
      </p:pic>
    </p:spTree>
    <p:extLst>
      <p:ext uri="{BB962C8B-B14F-4D97-AF65-F5344CB8AC3E}">
        <p14:creationId xmlns:p14="http://schemas.microsoft.com/office/powerpoint/2010/main" val="29846695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58</a:t>
            </a:fld>
            <a:endParaRPr lang="es-ES"/>
          </a:p>
        </p:txBody>
      </p:sp>
      <p:pic>
        <p:nvPicPr>
          <p:cNvPr id="5" name="Imagen 4">
            <a:extLst>
              <a:ext uri="{FF2B5EF4-FFF2-40B4-BE49-F238E27FC236}">
                <a16:creationId xmlns:a16="http://schemas.microsoft.com/office/drawing/2014/main" id="{18B58048-77E6-FF0A-6F58-7A42F99458D7}"/>
              </a:ext>
            </a:extLst>
          </p:cNvPr>
          <p:cNvPicPr>
            <a:picLocks noChangeAspect="1"/>
          </p:cNvPicPr>
          <p:nvPr/>
        </p:nvPicPr>
        <p:blipFill>
          <a:blip r:embed="rId2"/>
          <a:stretch>
            <a:fillRect/>
          </a:stretch>
        </p:blipFill>
        <p:spPr>
          <a:xfrm>
            <a:off x="296272" y="1100990"/>
            <a:ext cx="5096553" cy="887298"/>
          </a:xfrm>
          <a:prstGeom prst="rect">
            <a:avLst/>
          </a:prstGeom>
        </p:spPr>
      </p:pic>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7" name="CuadroTexto 6">
            <a:extLst>
              <a:ext uri="{FF2B5EF4-FFF2-40B4-BE49-F238E27FC236}">
                <a16:creationId xmlns:a16="http://schemas.microsoft.com/office/drawing/2014/main" id="{D811ED74-A8C1-BC06-6264-C7947CA98786}"/>
              </a:ext>
            </a:extLst>
          </p:cNvPr>
          <p:cNvSpPr txBox="1"/>
          <p:nvPr/>
        </p:nvSpPr>
        <p:spPr>
          <a:xfrm>
            <a:off x="188556" y="3779369"/>
            <a:ext cx="9310576" cy="646331"/>
          </a:xfrm>
          <a:prstGeom prst="rect">
            <a:avLst/>
          </a:prstGeom>
          <a:noFill/>
        </p:spPr>
        <p:txBody>
          <a:bodyPr wrap="square" rtlCol="0">
            <a:spAutoFit/>
          </a:bodyPr>
          <a:lstStyle/>
          <a:p>
            <a:r>
              <a:rPr lang="es-ES" dirty="0"/>
              <a:t>Cuando utilizas </a:t>
            </a:r>
            <a:r>
              <a:rPr lang="es-ES" b="1" dirty="0" err="1"/>
              <a:t>send</a:t>
            </a:r>
            <a:r>
              <a:rPr lang="es-ES" dirty="0"/>
              <a:t>, no obtienes ni esperas ninguna respuesta por parte del BACK.</a:t>
            </a:r>
          </a:p>
          <a:p>
            <a:r>
              <a:rPr lang="es-ES" dirty="0"/>
              <a:t>En cambio, cuando utilizas </a:t>
            </a:r>
            <a:r>
              <a:rPr lang="es-ES" b="1" dirty="0" err="1"/>
              <a:t>invoke</a:t>
            </a:r>
            <a:r>
              <a:rPr lang="es-ES" dirty="0"/>
              <a:t> sí que esperas una respuesta o un valor por parte del BACK.</a:t>
            </a:r>
          </a:p>
        </p:txBody>
      </p:sp>
      <p:pic>
        <p:nvPicPr>
          <p:cNvPr id="9" name="Imagen 8">
            <a:extLst>
              <a:ext uri="{FF2B5EF4-FFF2-40B4-BE49-F238E27FC236}">
                <a16:creationId xmlns:a16="http://schemas.microsoft.com/office/drawing/2014/main" id="{F602AD6F-9507-0495-5679-6E6E3B201287}"/>
              </a:ext>
            </a:extLst>
          </p:cNvPr>
          <p:cNvPicPr>
            <a:picLocks noChangeAspect="1"/>
          </p:cNvPicPr>
          <p:nvPr/>
        </p:nvPicPr>
        <p:blipFill>
          <a:blip r:embed="rId3"/>
          <a:stretch>
            <a:fillRect/>
          </a:stretch>
        </p:blipFill>
        <p:spPr>
          <a:xfrm>
            <a:off x="296272" y="2217679"/>
            <a:ext cx="6403513" cy="1253092"/>
          </a:xfrm>
          <a:prstGeom prst="rect">
            <a:avLst/>
          </a:prstGeom>
        </p:spPr>
      </p:pic>
    </p:spTree>
    <p:extLst>
      <p:ext uri="{BB962C8B-B14F-4D97-AF65-F5344CB8AC3E}">
        <p14:creationId xmlns:p14="http://schemas.microsoft.com/office/powerpoint/2010/main" val="4118290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DEE590A-819E-7BB9-D0FD-D91B99FCB139}"/>
              </a:ext>
            </a:extLst>
          </p:cNvPr>
          <p:cNvSpPr>
            <a:spLocks noGrp="1"/>
          </p:cNvSpPr>
          <p:nvPr>
            <p:ph type="sldNum" sz="quarter" idx="12"/>
          </p:nvPr>
        </p:nvSpPr>
        <p:spPr/>
        <p:txBody>
          <a:bodyPr/>
          <a:lstStyle/>
          <a:p>
            <a:fld id="{9A396ACE-1A63-459D-82B4-27C23849521D}" type="slidenum">
              <a:rPr lang="es-ES" smtClean="0"/>
              <a:t>59</a:t>
            </a:fld>
            <a:endParaRPr lang="es-ES"/>
          </a:p>
        </p:txBody>
      </p:sp>
      <p:sp>
        <p:nvSpPr>
          <p:cNvPr id="6" name="CuadroTexto 5">
            <a:extLst>
              <a:ext uri="{FF2B5EF4-FFF2-40B4-BE49-F238E27FC236}">
                <a16:creationId xmlns:a16="http://schemas.microsoft.com/office/drawing/2014/main" id="{9415C5CC-09CC-0202-70ED-9B5641B8C19E}"/>
              </a:ext>
            </a:extLst>
          </p:cNvPr>
          <p:cNvSpPr txBox="1"/>
          <p:nvPr/>
        </p:nvSpPr>
        <p:spPr>
          <a:xfrm>
            <a:off x="188556" y="136523"/>
            <a:ext cx="792198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SignalR: </a:t>
            </a:r>
            <a:r>
              <a:rPr lang="es-ES" sz="2400" b="1" dirty="0">
                <a:ln w="22225">
                  <a:solidFill>
                    <a:schemeClr val="accent2"/>
                  </a:solidFill>
                  <a:prstDash val="solid"/>
                </a:ln>
                <a:solidFill>
                  <a:schemeClr val="accent2">
                    <a:lumMod val="40000"/>
                    <a:lumOff val="60000"/>
                  </a:schemeClr>
                </a:solidFill>
                <a:latin typeface="+mj-lt"/>
              </a:rPr>
              <a:t>Flow típico – ¿</a:t>
            </a:r>
            <a:r>
              <a:rPr lang="es-ES" sz="2400" b="1" dirty="0" err="1">
                <a:ln w="22225">
                  <a:solidFill>
                    <a:schemeClr val="accent2"/>
                  </a:solidFill>
                  <a:prstDash val="solid"/>
                </a:ln>
                <a:solidFill>
                  <a:schemeClr val="accent2">
                    <a:lumMod val="40000"/>
                    <a:lumOff val="60000"/>
                  </a:schemeClr>
                </a:solidFill>
                <a:latin typeface="+mj-lt"/>
              </a:rPr>
              <a:t>Send</a:t>
            </a:r>
            <a:r>
              <a:rPr lang="es-ES" sz="2400" b="1" dirty="0">
                <a:ln w="22225">
                  <a:solidFill>
                    <a:schemeClr val="accent2"/>
                  </a:solidFill>
                  <a:prstDash val="solid"/>
                </a:ln>
                <a:solidFill>
                  <a:schemeClr val="accent2">
                    <a:lumMod val="40000"/>
                    <a:lumOff val="60000"/>
                  </a:schemeClr>
                </a:solidFill>
                <a:latin typeface="+mj-lt"/>
              </a:rPr>
              <a:t> o </a:t>
            </a:r>
            <a:r>
              <a:rPr lang="es-ES" sz="2400" b="1" dirty="0" err="1">
                <a:ln w="22225">
                  <a:solidFill>
                    <a:schemeClr val="accent2"/>
                  </a:solidFill>
                  <a:prstDash val="solid"/>
                </a:ln>
                <a:solidFill>
                  <a:schemeClr val="accent2">
                    <a:lumMod val="40000"/>
                    <a:lumOff val="60000"/>
                  </a:schemeClr>
                </a:solidFill>
                <a:latin typeface="+mj-lt"/>
              </a:rPr>
              <a:t>invoke</a:t>
            </a:r>
            <a:r>
              <a:rPr lang="es-ES" sz="2400" b="1" dirty="0">
                <a:ln w="22225">
                  <a:solidFill>
                    <a:schemeClr val="accent2"/>
                  </a:solidFill>
                  <a:prstDash val="solid"/>
                </a:ln>
                <a:solidFill>
                  <a:schemeClr val="accent2">
                    <a:lumMod val="40000"/>
                    <a:lumOff val="60000"/>
                  </a:schemeClr>
                </a:solidFill>
                <a:latin typeface="+mj-lt"/>
              </a:rPr>
              <a:t>?</a:t>
            </a:r>
            <a:endParaRPr lang="es-ES" sz="3200" b="1" dirty="0">
              <a:ln w="22225">
                <a:solidFill>
                  <a:schemeClr val="accent2"/>
                </a:solidFill>
                <a:prstDash val="solid"/>
              </a:ln>
              <a:solidFill>
                <a:schemeClr val="accent2">
                  <a:lumMod val="40000"/>
                  <a:lumOff val="60000"/>
                </a:schemeClr>
              </a:solidFill>
              <a:latin typeface="+mj-lt"/>
            </a:endParaRPr>
          </a:p>
        </p:txBody>
      </p:sp>
      <p:pic>
        <p:nvPicPr>
          <p:cNvPr id="3" name="Imagen 2">
            <a:extLst>
              <a:ext uri="{FF2B5EF4-FFF2-40B4-BE49-F238E27FC236}">
                <a16:creationId xmlns:a16="http://schemas.microsoft.com/office/drawing/2014/main" id="{04C21F41-F692-D189-2A0B-BAFAD59A6932}"/>
              </a:ext>
            </a:extLst>
          </p:cNvPr>
          <p:cNvPicPr>
            <a:picLocks noChangeAspect="1"/>
          </p:cNvPicPr>
          <p:nvPr/>
        </p:nvPicPr>
        <p:blipFill>
          <a:blip r:embed="rId2"/>
          <a:stretch>
            <a:fillRect/>
          </a:stretch>
        </p:blipFill>
        <p:spPr>
          <a:xfrm>
            <a:off x="337362" y="2691753"/>
            <a:ext cx="6322824" cy="1353415"/>
          </a:xfrm>
          <a:prstGeom prst="rect">
            <a:avLst/>
          </a:prstGeom>
        </p:spPr>
      </p:pic>
      <p:pic>
        <p:nvPicPr>
          <p:cNvPr id="10" name="Imagen 9">
            <a:extLst>
              <a:ext uri="{FF2B5EF4-FFF2-40B4-BE49-F238E27FC236}">
                <a16:creationId xmlns:a16="http://schemas.microsoft.com/office/drawing/2014/main" id="{F8734652-FF6B-2281-EAAD-0F77B776379E}"/>
              </a:ext>
            </a:extLst>
          </p:cNvPr>
          <p:cNvPicPr>
            <a:picLocks noChangeAspect="1"/>
          </p:cNvPicPr>
          <p:nvPr/>
        </p:nvPicPr>
        <p:blipFill>
          <a:blip r:embed="rId3"/>
          <a:stretch>
            <a:fillRect/>
          </a:stretch>
        </p:blipFill>
        <p:spPr>
          <a:xfrm>
            <a:off x="337362" y="863563"/>
            <a:ext cx="4343400" cy="1685925"/>
          </a:xfrm>
          <a:prstGeom prst="rect">
            <a:avLst/>
          </a:prstGeom>
        </p:spPr>
      </p:pic>
    </p:spTree>
    <p:extLst>
      <p:ext uri="{BB962C8B-B14F-4D97-AF65-F5344CB8AC3E}">
        <p14:creationId xmlns:p14="http://schemas.microsoft.com/office/powerpoint/2010/main" val="1144298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584775"/>
          </a:xfrm>
          <a:prstGeom prst="rect">
            <a:avLst/>
          </a:prstGeom>
          <a:noFill/>
        </p:spPr>
        <p:txBody>
          <a:bodyPr wrap="square">
            <a:spAutoFit/>
          </a:bodyPr>
          <a:lstStyle/>
          <a:p>
            <a:pPr algn="ctr"/>
            <a:r>
              <a:rPr lang="es-ES" sz="1600" b="1" u="sng" dirty="0" err="1">
                <a:effectLst/>
              </a:rPr>
              <a:t>Signal</a:t>
            </a:r>
            <a:r>
              <a:rPr lang="es-ES" sz="1600" b="1" u="sng" dirty="0">
                <a:effectLst/>
              </a:rPr>
              <a:t> R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8" name="Google Shape;138;p18"/>
          <p:cNvSpPr txBox="1">
            <a:spLocks noGrp="1"/>
          </p:cNvSpPr>
          <p:nvPr>
            <p:ph type="sldNum" idx="12"/>
          </p:nvPr>
        </p:nvSpPr>
        <p:spPr>
          <a:xfrm>
            <a:off x="9187299" y="5788609"/>
            <a:ext cx="594425" cy="426400"/>
          </a:xfrm>
          <a:prstGeom prst="rect">
            <a:avLst/>
          </a:prstGeom>
        </p:spPr>
        <p:txBody>
          <a:bodyPr spcFirstLastPara="1" vert="horz" wrap="square" lIns="0" tIns="0" rIns="0" bIns="0" rtlCol="0" anchor="ctr" anchorCtr="0">
            <a:noAutofit/>
          </a:bodyPr>
          <a:lstStyle/>
          <a:p>
            <a:fld id="{00000000-1234-1234-1234-123412341234}" type="slidenum">
              <a:rPr lang="en"/>
              <a:pPr/>
              <a:t>60</a:t>
            </a:fld>
            <a:endParaRPr/>
          </a:p>
        </p:txBody>
      </p:sp>
      <p:sp>
        <p:nvSpPr>
          <p:cNvPr id="2" name="CuadroTexto 1">
            <a:extLst>
              <a:ext uri="{FF2B5EF4-FFF2-40B4-BE49-F238E27FC236}">
                <a16:creationId xmlns:a16="http://schemas.microsoft.com/office/drawing/2014/main" id="{29FF2165-3D4D-EBF0-D028-E30395A73DAC}"/>
              </a:ext>
            </a:extLst>
          </p:cNvPr>
          <p:cNvSpPr txBox="1"/>
          <p:nvPr/>
        </p:nvSpPr>
        <p:spPr>
          <a:xfrm>
            <a:off x="0" y="1118410"/>
            <a:ext cx="9905999" cy="923330"/>
          </a:xfrm>
          <a:prstGeom prst="rect">
            <a:avLst/>
          </a:prstGeom>
          <a:noFill/>
        </p:spPr>
        <p:txBody>
          <a:bodyPr wrap="square">
            <a:spAutoFit/>
          </a:bodyPr>
          <a:lstStyle/>
          <a:p>
            <a:pPr algn="ctr"/>
            <a:r>
              <a:rPr kumimoji="0" lang="es-E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kumimoji="0" lang="es-ES" sz="4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sz="3200" dirty="0"/>
          </a:p>
        </p:txBody>
      </p:sp>
      <p:sp>
        <p:nvSpPr>
          <p:cNvPr id="3" name="CuadroTexto 2">
            <a:extLst>
              <a:ext uri="{FF2B5EF4-FFF2-40B4-BE49-F238E27FC236}">
                <a16:creationId xmlns:a16="http://schemas.microsoft.com/office/drawing/2014/main" id="{F8F2E1D7-4362-DEFE-9840-45DC191860A1}"/>
              </a:ext>
            </a:extLst>
          </p:cNvPr>
          <p:cNvSpPr txBox="1"/>
          <p:nvPr/>
        </p:nvSpPr>
        <p:spPr>
          <a:xfrm>
            <a:off x="1" y="1930382"/>
            <a:ext cx="9905998" cy="584775"/>
          </a:xfrm>
          <a:prstGeom prst="rect">
            <a:avLst/>
          </a:prstGeom>
          <a:noFill/>
        </p:spPr>
        <p:txBody>
          <a:bodyPr wrap="square" rtlCol="0">
            <a:spAutoFit/>
          </a:bodyPr>
          <a:lstStyle/>
          <a:p>
            <a:pPr algn="ctr"/>
            <a:r>
              <a:rPr lang="es-ES" sz="3200" b="1" dirty="0"/>
              <a:t>Conceptos del </a:t>
            </a:r>
            <a:r>
              <a:rPr lang="es-ES" sz="3200" b="1" dirty="0">
                <a:solidFill>
                  <a:schemeClr val="tx1">
                    <a:lumMod val="50000"/>
                    <a:lumOff val="50000"/>
                  </a:schemeClr>
                </a:solidFill>
              </a:rPr>
              <a:t>servidor</a:t>
            </a:r>
            <a:r>
              <a:rPr lang="es-ES" sz="3200" b="1" dirty="0"/>
              <a:t>:</a:t>
            </a:r>
          </a:p>
        </p:txBody>
      </p:sp>
      <p:sp>
        <p:nvSpPr>
          <p:cNvPr id="4" name="CuadroTexto 3">
            <a:extLst>
              <a:ext uri="{FF2B5EF4-FFF2-40B4-BE49-F238E27FC236}">
                <a16:creationId xmlns:a16="http://schemas.microsoft.com/office/drawing/2014/main" id="{1C2E5348-F62D-A522-2EF9-07CCBDF13AFC}"/>
              </a:ext>
            </a:extLst>
          </p:cNvPr>
          <p:cNvSpPr txBox="1"/>
          <p:nvPr/>
        </p:nvSpPr>
        <p:spPr>
          <a:xfrm>
            <a:off x="0" y="2458346"/>
            <a:ext cx="9905998" cy="1631216"/>
          </a:xfrm>
          <a:prstGeom prst="rect">
            <a:avLst/>
          </a:prstGeom>
          <a:noFill/>
        </p:spPr>
        <p:txBody>
          <a:bodyPr wrap="square" rtlCol="0">
            <a:spAutoFit/>
          </a:bodyPr>
          <a:lstStyle/>
          <a:p>
            <a:pPr marL="285750" indent="-285750" algn="ctr">
              <a:buFont typeface="Arial" panose="020B0604020202020204" pitchFamily="34" charset="0"/>
              <a:buChar char="•"/>
            </a:pPr>
            <a:r>
              <a:rPr lang="es-ES" sz="2000" dirty="0"/>
              <a:t>Hubs</a:t>
            </a:r>
          </a:p>
          <a:p>
            <a:pPr marL="285750" indent="-285750" algn="ctr">
              <a:buFont typeface="Arial" panose="020B0604020202020204" pitchFamily="34" charset="0"/>
              <a:buChar char="•"/>
            </a:pPr>
            <a:r>
              <a:rPr lang="en-US" sz="2000" dirty="0"/>
              <a:t>Enviar </a:t>
            </a:r>
            <a:r>
              <a:rPr lang="en-US" sz="2000" dirty="0" err="1"/>
              <a:t>mensajes</a:t>
            </a:r>
            <a:r>
              <a:rPr lang="en-US" sz="2000" dirty="0"/>
              <a:t> </a:t>
            </a:r>
            <a:r>
              <a:rPr lang="en-US" sz="2000" dirty="0" err="1"/>
              <a:t>desde</a:t>
            </a:r>
            <a:r>
              <a:rPr lang="en-US" sz="2000" dirty="0"/>
              <a:t> </a:t>
            </a:r>
            <a:r>
              <a:rPr lang="en-US" sz="2000" dirty="0" err="1"/>
              <a:t>fuera</a:t>
            </a:r>
            <a:r>
              <a:rPr lang="en-US" sz="2000" dirty="0"/>
              <a:t> de un hub</a:t>
            </a:r>
          </a:p>
          <a:p>
            <a:pPr marL="285750" indent="-285750" algn="ctr">
              <a:buFont typeface="Arial" panose="020B0604020202020204" pitchFamily="34" charset="0"/>
              <a:buChar char="•"/>
            </a:pPr>
            <a:r>
              <a:rPr lang="es-ES" sz="2000" dirty="0"/>
              <a:t>Administrar usuarios y grupos en SignalR</a:t>
            </a:r>
          </a:p>
          <a:p>
            <a:pPr marL="285750" indent="-285750" algn="ctr">
              <a:buFont typeface="Arial" panose="020B0604020202020204" pitchFamily="34" charset="0"/>
              <a:buChar char="•"/>
            </a:pPr>
            <a:r>
              <a:rPr lang="es-ES" sz="2000" dirty="0"/>
              <a:t>Consideraciones de diseño de la API SignalR</a:t>
            </a:r>
          </a:p>
          <a:p>
            <a:pPr marL="285750" indent="-285750" algn="ctr">
              <a:buFont typeface="Arial" panose="020B0604020202020204" pitchFamily="34" charset="0"/>
              <a:buChar char="•"/>
            </a:pPr>
            <a:r>
              <a:rPr lang="es-ES" sz="2000" dirty="0"/>
              <a:t>Utilice filtros de Hub</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425772B-F648-CFFC-290D-A5985551C124}"/>
              </a:ext>
            </a:extLst>
          </p:cNvPr>
          <p:cNvSpPr>
            <a:spLocks noGrp="1"/>
          </p:cNvSpPr>
          <p:nvPr>
            <p:ph type="sldNum" sz="quarter" idx="12"/>
          </p:nvPr>
        </p:nvSpPr>
        <p:spPr/>
        <p:txBody>
          <a:bodyPr/>
          <a:lstStyle/>
          <a:p>
            <a:fld id="{9A396ACE-1A63-459D-82B4-27C23849521D}" type="slidenum">
              <a:rPr lang="es-ES" smtClean="0"/>
              <a:t>61</a:t>
            </a:fld>
            <a:endParaRPr lang="es-ES"/>
          </a:p>
        </p:txBody>
      </p:sp>
      <p:sp>
        <p:nvSpPr>
          <p:cNvPr id="7" name="CuadroTexto 6">
            <a:extLst>
              <a:ext uri="{FF2B5EF4-FFF2-40B4-BE49-F238E27FC236}">
                <a16:creationId xmlns:a16="http://schemas.microsoft.com/office/drawing/2014/main" id="{7657F436-09D8-6C35-F989-3A8035F02801}"/>
              </a:ext>
            </a:extLst>
          </p:cNvPr>
          <p:cNvSpPr txBox="1"/>
          <p:nvPr/>
        </p:nvSpPr>
        <p:spPr>
          <a:xfrm>
            <a:off x="329607" y="845934"/>
            <a:ext cx="9395639" cy="3016210"/>
          </a:xfrm>
          <a:prstGeom prst="rect">
            <a:avLst/>
          </a:prstGeom>
          <a:noFill/>
        </p:spPr>
        <p:txBody>
          <a:bodyPr wrap="square">
            <a:spAutoFit/>
          </a:bodyPr>
          <a:lstStyle/>
          <a:p>
            <a:pPr marL="285750" indent="-285750" algn="just">
              <a:buFont typeface="Arial" panose="020B0604020202020204" pitchFamily="34" charset="0"/>
              <a:buChar char="•"/>
            </a:pPr>
            <a:r>
              <a:rPr lang="es-ES" dirty="0"/>
              <a:t>La API de </a:t>
            </a:r>
            <a:r>
              <a:rPr lang="es-ES" b="1" dirty="0" err="1"/>
              <a:t>Signal</a:t>
            </a:r>
            <a:r>
              <a:rPr lang="es-ES" b="1" dirty="0"/>
              <a:t> Hubs </a:t>
            </a:r>
            <a:r>
              <a:rPr lang="es-ES" dirty="0"/>
              <a:t>permite a los clientes conectados llamar a métodos del </a:t>
            </a:r>
          </a:p>
          <a:p>
            <a:pPr algn="just"/>
            <a:r>
              <a:rPr lang="es-ES" dirty="0"/>
              <a:t>servidor. SignalR se encarga de todo lo necesario para hacer posible la comunicación cliente-servidor y servidor-cliente en tiempo real.</a:t>
            </a:r>
          </a:p>
          <a:p>
            <a:pPr algn="just"/>
            <a:endParaRPr lang="es-ES" sz="1600" dirty="0"/>
          </a:p>
          <a:p>
            <a:pPr marL="285750" indent="-285750">
              <a:buFont typeface="Arial" panose="020B0604020202020204" pitchFamily="34" charset="0"/>
              <a:buChar char="•"/>
            </a:pPr>
            <a:r>
              <a:rPr lang="es-ES" b="1" dirty="0"/>
              <a:t>Flujo de Comunicación:</a:t>
            </a:r>
            <a:endParaRPr lang="es-ES" dirty="0"/>
          </a:p>
          <a:p>
            <a:r>
              <a:rPr lang="es-ES" dirty="0"/>
              <a:t>	</a:t>
            </a:r>
            <a:r>
              <a:rPr lang="es-ES" sz="1600" dirty="0"/>
              <a:t>- Los Hubs envían mensajes al código del lado del cliente. </a:t>
            </a:r>
          </a:p>
          <a:p>
            <a:r>
              <a:rPr lang="es-ES" sz="1600" dirty="0"/>
              <a:t>	- Los mensajes contienen nombre y parámetros del método del lado del cliente.</a:t>
            </a:r>
          </a:p>
          <a:p>
            <a:r>
              <a:rPr lang="es-ES" sz="1600" dirty="0"/>
              <a:t>	- Deserialización de objetos mediante el protocolo configurado.</a:t>
            </a:r>
          </a:p>
          <a:p>
            <a:r>
              <a:rPr lang="es-ES" sz="1600" dirty="0"/>
              <a:t>	- El cliente busca un método coincidente y lo llama con los datos de los parámetros </a:t>
            </a:r>
            <a:r>
              <a:rPr lang="es-ES" sz="1600" dirty="0" err="1"/>
              <a:t>deserializados</a:t>
            </a:r>
            <a:r>
              <a:rPr lang="es-ES" sz="1600" dirty="0"/>
              <a:t>.</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p:txBody>
      </p:sp>
      <p:sp>
        <p:nvSpPr>
          <p:cNvPr id="9" name="CuadroTexto 8">
            <a:extLst>
              <a:ext uri="{FF2B5EF4-FFF2-40B4-BE49-F238E27FC236}">
                <a16:creationId xmlns:a16="http://schemas.microsoft.com/office/drawing/2014/main" id="{BC06DD1B-A675-0905-B021-F6EE91E83A77}"/>
              </a:ext>
            </a:extLst>
          </p:cNvPr>
          <p:cNvSpPr txBox="1"/>
          <p:nvPr/>
        </p:nvSpPr>
        <p:spPr>
          <a:xfrm>
            <a:off x="329608" y="3425209"/>
            <a:ext cx="4954772" cy="369332"/>
          </a:xfrm>
          <a:prstGeom prst="rect">
            <a:avLst/>
          </a:prstGeom>
          <a:noFill/>
        </p:spPr>
        <p:txBody>
          <a:bodyPr wrap="square">
            <a:spAutoFit/>
          </a:bodyPr>
          <a:lstStyle/>
          <a:p>
            <a:pPr algn="l"/>
            <a:r>
              <a:rPr lang="es-ES" b="1" i="0" u="sng" dirty="0">
                <a:effectLst/>
              </a:rPr>
              <a:t>Configurar </a:t>
            </a:r>
            <a:r>
              <a:rPr lang="es-ES" b="1" i="0" u="sng" dirty="0">
                <a:solidFill>
                  <a:srgbClr val="FF8209"/>
                </a:solidFill>
                <a:effectLst/>
              </a:rPr>
              <a:t>SignalR </a:t>
            </a:r>
            <a:r>
              <a:rPr lang="es-ES" b="1" u="sng" dirty="0">
                <a:solidFill>
                  <a:srgbClr val="FF8209"/>
                </a:solidFill>
              </a:rPr>
              <a:t>H</a:t>
            </a:r>
            <a:r>
              <a:rPr lang="es-ES" b="1" i="0" u="sng" dirty="0">
                <a:solidFill>
                  <a:srgbClr val="FF8209"/>
                </a:solidFill>
                <a:effectLst/>
              </a:rPr>
              <a:t>ubs</a:t>
            </a:r>
          </a:p>
        </p:txBody>
      </p:sp>
      <p:sp>
        <p:nvSpPr>
          <p:cNvPr id="13" name="CuadroTexto 12">
            <a:extLst>
              <a:ext uri="{FF2B5EF4-FFF2-40B4-BE49-F238E27FC236}">
                <a16:creationId xmlns:a16="http://schemas.microsoft.com/office/drawing/2014/main" id="{94642844-23FF-7B20-FBF1-153F3D1911E9}"/>
              </a:ext>
            </a:extLst>
          </p:cNvPr>
          <p:cNvSpPr txBox="1"/>
          <p:nvPr/>
        </p:nvSpPr>
        <p:spPr>
          <a:xfrm>
            <a:off x="329607" y="3835148"/>
            <a:ext cx="9395639" cy="338554"/>
          </a:xfrm>
          <a:prstGeom prst="rect">
            <a:avLst/>
          </a:prstGeom>
          <a:noFill/>
        </p:spPr>
        <p:txBody>
          <a:bodyPr wrap="square">
            <a:spAutoFit/>
          </a:bodyPr>
          <a:lstStyle/>
          <a:p>
            <a:r>
              <a:rPr lang="es-ES" sz="1600" dirty="0"/>
              <a:t>Para registrar los servicios requeridos por los Hubs de SignalR, llame a </a:t>
            </a:r>
            <a:r>
              <a:rPr lang="es-ES" sz="1600" b="1" dirty="0"/>
              <a:t>AddSignalR</a:t>
            </a:r>
            <a:r>
              <a:rPr lang="es-ES" sz="1600" dirty="0"/>
              <a:t>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18" name="Imagen 17">
            <a:extLst>
              <a:ext uri="{FF2B5EF4-FFF2-40B4-BE49-F238E27FC236}">
                <a16:creationId xmlns:a16="http://schemas.microsoft.com/office/drawing/2014/main" id="{EA8A6EE9-D486-01DF-B3D2-77CDDEA1933A}"/>
              </a:ext>
            </a:extLst>
          </p:cNvPr>
          <p:cNvPicPr>
            <a:picLocks noChangeAspect="1"/>
          </p:cNvPicPr>
          <p:nvPr/>
        </p:nvPicPr>
        <p:blipFill rotWithShape="1">
          <a:blip r:embed="rId3"/>
          <a:srcRect l="6828" t="6336" r="8370" b="4889"/>
          <a:stretch/>
        </p:blipFill>
        <p:spPr>
          <a:xfrm>
            <a:off x="368753" y="4175539"/>
            <a:ext cx="2438241" cy="504560"/>
          </a:xfrm>
          <a:prstGeom prst="rect">
            <a:avLst/>
          </a:prstGeom>
        </p:spPr>
      </p:pic>
      <p:sp>
        <p:nvSpPr>
          <p:cNvPr id="20" name="CuadroTexto 19">
            <a:extLst>
              <a:ext uri="{FF2B5EF4-FFF2-40B4-BE49-F238E27FC236}">
                <a16:creationId xmlns:a16="http://schemas.microsoft.com/office/drawing/2014/main" id="{B1E065FD-0B1A-495E-9877-2BA54433AE76}"/>
              </a:ext>
            </a:extLst>
          </p:cNvPr>
          <p:cNvSpPr txBox="1"/>
          <p:nvPr/>
        </p:nvSpPr>
        <p:spPr>
          <a:xfrm>
            <a:off x="368753" y="4806966"/>
            <a:ext cx="9069575" cy="338554"/>
          </a:xfrm>
          <a:prstGeom prst="rect">
            <a:avLst/>
          </a:prstGeom>
          <a:noFill/>
        </p:spPr>
        <p:txBody>
          <a:bodyPr wrap="square">
            <a:spAutoFit/>
          </a:bodyPr>
          <a:lstStyle/>
          <a:p>
            <a:r>
              <a:rPr lang="es-ES" sz="1600" dirty="0"/>
              <a:t>Para configurar los </a:t>
            </a:r>
            <a:r>
              <a:rPr lang="es-ES" sz="1600" dirty="0" err="1"/>
              <a:t>endpoints</a:t>
            </a:r>
            <a:r>
              <a:rPr lang="es-ES" sz="1600" dirty="0"/>
              <a:t> de SignalR, llame a </a:t>
            </a:r>
            <a:r>
              <a:rPr lang="es-ES" sz="1600" b="1" dirty="0" err="1"/>
              <a:t>MapHub</a:t>
            </a:r>
            <a:r>
              <a:rPr lang="es-ES" sz="1600" dirty="0"/>
              <a:t>, también en </a:t>
            </a:r>
            <a:r>
              <a:rPr lang="es-ES" sz="1600" dirty="0">
                <a:solidFill>
                  <a:schemeClr val="bg1"/>
                </a:solidFill>
                <a:highlight>
                  <a:srgbClr val="808080"/>
                </a:highlight>
                <a:latin typeface="Cascadia Mono" panose="020B0609020000020004" pitchFamily="49" charset="0"/>
                <a:cs typeface="Cascadia Mono" panose="020B0609020000020004" pitchFamily="49" charset="0"/>
              </a:rPr>
              <a:t>Program.cs</a:t>
            </a:r>
            <a:r>
              <a:rPr lang="es-ES" sz="1600" dirty="0"/>
              <a:t>:</a:t>
            </a:r>
          </a:p>
        </p:txBody>
      </p:sp>
      <p:pic>
        <p:nvPicPr>
          <p:cNvPr id="22" name="Imagen 21">
            <a:extLst>
              <a:ext uri="{FF2B5EF4-FFF2-40B4-BE49-F238E27FC236}">
                <a16:creationId xmlns:a16="http://schemas.microsoft.com/office/drawing/2014/main" id="{FC92E18A-1D96-7633-6823-5A59AE59D5AB}"/>
              </a:ext>
            </a:extLst>
          </p:cNvPr>
          <p:cNvPicPr>
            <a:picLocks noChangeAspect="1"/>
          </p:cNvPicPr>
          <p:nvPr/>
        </p:nvPicPr>
        <p:blipFill rotWithShape="1">
          <a:blip r:embed="rId4"/>
          <a:srcRect l="1485"/>
          <a:stretch/>
        </p:blipFill>
        <p:spPr>
          <a:xfrm>
            <a:off x="368753" y="5191091"/>
            <a:ext cx="3587318" cy="587693"/>
          </a:xfrm>
          <a:prstGeom prst="rect">
            <a:avLst/>
          </a:prstGeom>
        </p:spPr>
      </p:pic>
      <p:sp>
        <p:nvSpPr>
          <p:cNvPr id="23" name="CuadroTexto 22">
            <a:extLst>
              <a:ext uri="{FF2B5EF4-FFF2-40B4-BE49-F238E27FC236}">
                <a16:creationId xmlns:a16="http://schemas.microsoft.com/office/drawing/2014/main" id="{3F813CAF-F4C8-A1B0-8028-5D2DD0D4454A}"/>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9624122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2B36D56-CE16-306D-919E-4F4292C6C05B}"/>
              </a:ext>
            </a:extLst>
          </p:cNvPr>
          <p:cNvSpPr>
            <a:spLocks noGrp="1"/>
          </p:cNvSpPr>
          <p:nvPr>
            <p:ph type="sldNum" sz="quarter" idx="12"/>
          </p:nvPr>
        </p:nvSpPr>
        <p:spPr/>
        <p:txBody>
          <a:bodyPr/>
          <a:lstStyle/>
          <a:p>
            <a:fld id="{9A396ACE-1A63-459D-82B4-27C23849521D}" type="slidenum">
              <a:rPr lang="es-ES" smtClean="0"/>
              <a:t>62</a:t>
            </a:fld>
            <a:endParaRPr lang="es-ES"/>
          </a:p>
        </p:txBody>
      </p:sp>
      <p:sp>
        <p:nvSpPr>
          <p:cNvPr id="5" name="CuadroTexto 4">
            <a:extLst>
              <a:ext uri="{FF2B5EF4-FFF2-40B4-BE49-F238E27FC236}">
                <a16:creationId xmlns:a16="http://schemas.microsoft.com/office/drawing/2014/main" id="{D0B8528F-83BE-7EE0-0949-3D1D0C4267C9}"/>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2" name="CuadroTexto 1">
            <a:extLst>
              <a:ext uri="{FF2B5EF4-FFF2-40B4-BE49-F238E27FC236}">
                <a16:creationId xmlns:a16="http://schemas.microsoft.com/office/drawing/2014/main" id="{69765A73-A459-9748-C69A-069D1B41B4B2}"/>
              </a:ext>
            </a:extLst>
          </p:cNvPr>
          <p:cNvSpPr txBox="1"/>
          <p:nvPr/>
        </p:nvSpPr>
        <p:spPr>
          <a:xfrm>
            <a:off x="247767" y="1044452"/>
            <a:ext cx="9364066" cy="5078313"/>
          </a:xfrm>
          <a:prstGeom prst="rect">
            <a:avLst/>
          </a:prstGeom>
          <a:solidFill>
            <a:schemeClr val="accent2">
              <a:lumMod val="20000"/>
              <a:lumOff val="80000"/>
            </a:schemeClr>
          </a:solidFill>
        </p:spPr>
        <p:txBody>
          <a:bodyPr wrap="square" rtlCol="0">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3" name="CuadroTexto 2">
            <a:extLst>
              <a:ext uri="{FF2B5EF4-FFF2-40B4-BE49-F238E27FC236}">
                <a16:creationId xmlns:a16="http://schemas.microsoft.com/office/drawing/2014/main" id="{02FB4924-1AE1-AEA1-B319-C31D8F48B8F2}"/>
              </a:ext>
            </a:extLst>
          </p:cNvPr>
          <p:cNvSpPr txBox="1"/>
          <p:nvPr/>
        </p:nvSpPr>
        <p:spPr>
          <a:xfrm>
            <a:off x="201880" y="605248"/>
            <a:ext cx="1328793" cy="369332"/>
          </a:xfrm>
          <a:prstGeom prst="rect">
            <a:avLst/>
          </a:prstGeom>
          <a:noFill/>
        </p:spPr>
        <p:txBody>
          <a:bodyPr wrap="square" rtlCol="0">
            <a:spAutoFit/>
          </a:bodyPr>
          <a:lstStyle/>
          <a:p>
            <a:r>
              <a:rPr lang="es-ES" b="1" dirty="0" err="1"/>
              <a:t>Hub.cs</a:t>
            </a:r>
            <a:r>
              <a:rPr lang="es-ES" b="1" dirty="0"/>
              <a:t> </a:t>
            </a:r>
          </a:p>
        </p:txBody>
      </p:sp>
      <p:sp>
        <p:nvSpPr>
          <p:cNvPr id="6" name="CuadroTexto 5">
            <a:extLst>
              <a:ext uri="{FF2B5EF4-FFF2-40B4-BE49-F238E27FC236}">
                <a16:creationId xmlns:a16="http://schemas.microsoft.com/office/drawing/2014/main" id="{7B45CCBF-25F5-0324-26E9-3F01993ACB74}"/>
              </a:ext>
            </a:extLst>
          </p:cNvPr>
          <p:cNvSpPr txBox="1"/>
          <p:nvPr/>
        </p:nvSpPr>
        <p:spPr>
          <a:xfrm>
            <a:off x="368595" y="1111904"/>
            <a:ext cx="9243237" cy="4862870"/>
          </a:xfrm>
          <a:prstGeom prst="rect">
            <a:avLst/>
          </a:prstGeom>
          <a:noFill/>
        </p:spPr>
        <p:txBody>
          <a:bodyPr wrap="square" rtlCol="0">
            <a:spAutoFit/>
          </a:bodyPr>
          <a:lstStyle/>
          <a:p>
            <a:r>
              <a:rPr lang="es-ES" sz="1600" u="sng" dirty="0"/>
              <a:t>Propiedades</a:t>
            </a:r>
            <a:r>
              <a:rPr lang="es-ES" sz="1600" dirty="0"/>
              <a:t>:</a:t>
            </a:r>
          </a:p>
          <a:p>
            <a:r>
              <a:rPr lang="es-ES" sz="1600" dirty="0" err="1">
                <a:solidFill>
                  <a:srgbClr val="FF4F00"/>
                </a:solidFill>
                <a:latin typeface="Cascadia Mono" panose="020B0609020000020004" pitchFamily="49" charset="0"/>
              </a:rPr>
              <a:t>HubCallerContext</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Context</a:t>
            </a:r>
            <a:endParaRPr lang="es-ES" sz="1600" dirty="0">
              <a:solidFill>
                <a:srgbClr val="000000"/>
              </a:solidFill>
              <a:latin typeface="Cascadia Mono" panose="020B0609020000020004" pitchFamily="49" charset="0"/>
            </a:endParaRPr>
          </a:p>
          <a:p>
            <a:r>
              <a:rPr lang="es-ES" sz="1600" dirty="0"/>
              <a:t>	</a:t>
            </a:r>
            <a:r>
              <a:rPr lang="es-ES" sz="1600" dirty="0" err="1"/>
              <a:t>Properties</a:t>
            </a:r>
            <a:r>
              <a:rPr lang="es-ES" sz="1600" dirty="0"/>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IHubCallerClients</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Clients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dirty="0" err="1">
                <a:solidFill>
                  <a:srgbClr val="000000"/>
                </a:solidFill>
              </a:rPr>
              <a:t>Properties</a:t>
            </a:r>
            <a:r>
              <a:rPr lang="es-ES" sz="1600" dirty="0">
                <a:solidFill>
                  <a:srgbClr val="000000"/>
                </a:solidFill>
              </a:rPr>
              <a:t>:</a:t>
            </a: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endParaRPr lang="es-ES" sz="1600" dirty="0">
              <a:solidFill>
                <a:srgbClr val="000000"/>
              </a:solidFill>
              <a:latin typeface="Cascadia Mono" panose="020B0609020000020004" pitchFamily="49" charset="0"/>
            </a:endParaRPr>
          </a:p>
          <a:p>
            <a:r>
              <a:rPr lang="es-ES" sz="1600" dirty="0" err="1">
                <a:solidFill>
                  <a:srgbClr val="FF4F00"/>
                </a:solidFill>
                <a:latin typeface="Cascadia Mono" panose="020B0609020000020004" pitchFamily="49" charset="0"/>
              </a:rPr>
              <a:t>IGroupManager</a:t>
            </a:r>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Groups</a:t>
            </a:r>
            <a:endParaRPr lang="es-ES" sz="1600" dirty="0">
              <a:solidFill>
                <a:srgbClr val="000000"/>
              </a:solidFill>
              <a:latin typeface="Cascadia Mono" panose="020B0609020000020004" pitchFamily="49" charset="0"/>
            </a:endParaRPr>
          </a:p>
          <a:p>
            <a:r>
              <a:rPr lang="es-ES" sz="1600" dirty="0">
                <a:solidFill>
                  <a:srgbClr val="000000"/>
                </a:solidFill>
                <a:latin typeface="Cascadia Mono" panose="020B0609020000020004" pitchFamily="49" charset="0"/>
              </a:rPr>
              <a:t>	</a:t>
            </a:r>
            <a:r>
              <a:rPr lang="es-ES" sz="1600" dirty="0" err="1">
                <a:solidFill>
                  <a:srgbClr val="000000"/>
                </a:solidFill>
              </a:rPr>
              <a:t>Properties</a:t>
            </a:r>
            <a:r>
              <a:rPr lang="es-ES" sz="1600" dirty="0">
                <a:solidFill>
                  <a:srgbClr val="000000"/>
                </a:solidFill>
              </a:rPr>
              <a:t>:</a:t>
            </a:r>
          </a:p>
          <a:p>
            <a:endParaRPr lang="es-ES" dirty="0"/>
          </a:p>
          <a:p>
            <a:endParaRPr lang="es-ES" dirty="0"/>
          </a:p>
          <a:p>
            <a:r>
              <a:rPr lang="es-ES" sz="1600" u="sng" dirty="0"/>
              <a:t>Métodos</a:t>
            </a:r>
            <a:r>
              <a:rPr lang="es-ES" sz="1600" dirty="0"/>
              <a:t>:</a:t>
            </a:r>
          </a:p>
          <a:p>
            <a:r>
              <a:rPr lang="es-ES" sz="1400" dirty="0">
                <a:latin typeface="Cascadia Mono" panose="020B0609020000020004" pitchFamily="49" charset="0"/>
              </a:rPr>
              <a:t>virtual</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OnConnectedAsync</a:t>
            </a:r>
            <a:r>
              <a:rPr lang="es-E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virtual Task </a:t>
            </a:r>
            <a:r>
              <a:rPr lang="en-US" sz="1400" dirty="0" err="1">
                <a:solidFill>
                  <a:srgbClr val="000000"/>
                </a:solidFill>
                <a:latin typeface="Cascadia Mono" panose="020B0609020000020004" pitchFamily="49" charset="0"/>
              </a:rPr>
              <a:t>OnDisconnectedAsync</a:t>
            </a:r>
            <a:r>
              <a:rPr lang="en-US" sz="1400" dirty="0">
                <a:solidFill>
                  <a:srgbClr val="000000"/>
                </a:solidFill>
                <a:latin typeface="Cascadia Mono" panose="020B0609020000020004" pitchFamily="49" charset="0"/>
              </a:rPr>
              <a:t>(Exception? exception)</a:t>
            </a:r>
            <a:endParaRPr lang="es-ES" sz="1400" dirty="0"/>
          </a:p>
        </p:txBody>
      </p:sp>
      <p:sp>
        <p:nvSpPr>
          <p:cNvPr id="7" name="CuadroTexto 6">
            <a:extLst>
              <a:ext uri="{FF2B5EF4-FFF2-40B4-BE49-F238E27FC236}">
                <a16:creationId xmlns:a16="http://schemas.microsoft.com/office/drawing/2014/main" id="{91B4A21A-8E98-0483-39A8-306610C9B336}"/>
              </a:ext>
            </a:extLst>
          </p:cNvPr>
          <p:cNvSpPr txBox="1"/>
          <p:nvPr/>
        </p:nvSpPr>
        <p:spPr>
          <a:xfrm>
            <a:off x="866276" y="1950882"/>
            <a:ext cx="8579304" cy="738664"/>
          </a:xfrm>
          <a:prstGeom prst="rect">
            <a:avLst/>
          </a:prstGeom>
          <a:solidFill>
            <a:schemeClr val="accent2">
              <a:lumMod val="40000"/>
              <a:lumOff val="60000"/>
            </a:schemeClr>
          </a:solidFill>
        </p:spPr>
        <p:txBody>
          <a:bodyPr wrap="square" rtlCol="0">
            <a:spAutoFit/>
          </a:bodyPr>
          <a:lstStyle/>
          <a:p>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ConnectionId</a:t>
            </a:r>
            <a:r>
              <a:rPr lang="es-ES" sz="1400" dirty="0">
                <a:latin typeface="Cascadia Mono" panose="020B0609020000020004" pitchFamily="49" charset="0"/>
              </a:rPr>
              <a:t>, </a:t>
            </a:r>
            <a:r>
              <a:rPr lang="es-ES" sz="1400" dirty="0" err="1">
                <a:latin typeface="Cascadia Mono" panose="020B0609020000020004" pitchFamily="49" charset="0"/>
              </a:rPr>
              <a:t>string</a:t>
            </a:r>
            <a:r>
              <a:rPr lang="es-ES" sz="1400" dirty="0">
                <a:latin typeface="Cascadia Mono" panose="020B0609020000020004" pitchFamily="49" charset="0"/>
              </a:rPr>
              <a:t>? </a:t>
            </a:r>
            <a:r>
              <a:rPr lang="es-ES" sz="1400" b="1" dirty="0" err="1">
                <a:latin typeface="Cascadia Mono" panose="020B0609020000020004" pitchFamily="49" charset="0"/>
              </a:rPr>
              <a:t>UserIdentifier</a:t>
            </a:r>
            <a:r>
              <a:rPr lang="es-ES" sz="1400" dirty="0">
                <a:latin typeface="Cascadia Mono" panose="020B0609020000020004" pitchFamily="49" charset="0"/>
              </a:rPr>
              <a:t>, </a:t>
            </a:r>
            <a:r>
              <a:rPr lang="es-ES" sz="1400" dirty="0" err="1">
                <a:latin typeface="Cascadia Mono" panose="020B0609020000020004" pitchFamily="49" charset="0"/>
              </a:rPr>
              <a:t>ClaimsPrincipal</a:t>
            </a:r>
            <a:r>
              <a:rPr lang="es-ES" sz="1400" dirty="0">
                <a:latin typeface="Cascadia Mono" panose="020B0609020000020004" pitchFamily="49" charset="0"/>
              </a:rPr>
              <a:t>? </a:t>
            </a:r>
            <a:r>
              <a:rPr lang="es-ES" sz="1400" b="1" dirty="0" err="1">
                <a:latin typeface="Cascadia Mono" panose="020B0609020000020004" pitchFamily="49" charset="0"/>
              </a:rPr>
              <a:t>User</a:t>
            </a:r>
            <a:r>
              <a:rPr lang="es-ES" sz="1400" dirty="0">
                <a:latin typeface="Cascadia Mono" panose="020B0609020000020004" pitchFamily="49" charset="0"/>
              </a:rPr>
              <a:t>, </a:t>
            </a:r>
            <a:r>
              <a:rPr lang="es-ES" sz="1400" dirty="0" err="1">
                <a:latin typeface="Cascadia Mono" panose="020B0609020000020004" pitchFamily="49" charset="0"/>
              </a:rPr>
              <a:t>IDictionary</a:t>
            </a:r>
            <a:r>
              <a:rPr lang="es-ES" sz="1400" dirty="0">
                <a:latin typeface="Cascadia Mono" panose="020B0609020000020004" pitchFamily="49" charset="0"/>
              </a:rPr>
              <a:t>&lt;</a:t>
            </a:r>
            <a:r>
              <a:rPr lang="es-ES" sz="1400" dirty="0" err="1">
                <a:latin typeface="Cascadia Mono" panose="020B0609020000020004" pitchFamily="49" charset="0"/>
              </a:rPr>
              <a:t>object</a:t>
            </a:r>
            <a:r>
              <a:rPr lang="es-ES" sz="1400" dirty="0">
                <a:latin typeface="Cascadia Mono" panose="020B0609020000020004" pitchFamily="49" charset="0"/>
              </a:rPr>
              <a:t>, </a:t>
            </a:r>
            <a:r>
              <a:rPr lang="es-ES" sz="1400" dirty="0" err="1">
                <a:latin typeface="Cascadia Mono" panose="020B0609020000020004" pitchFamily="49" charset="0"/>
              </a:rPr>
              <a:t>object</a:t>
            </a:r>
            <a:r>
              <a:rPr lang="es-ES" sz="1400" dirty="0">
                <a:latin typeface="Cascadia Mono" panose="020B0609020000020004" pitchFamily="49" charset="0"/>
              </a:rPr>
              <a:t>?&gt; </a:t>
            </a:r>
            <a:r>
              <a:rPr lang="es-ES" sz="1400" b="1" dirty="0" err="1">
                <a:latin typeface="Cascadia Mono" panose="020B0609020000020004" pitchFamily="49" charset="0"/>
              </a:rPr>
              <a:t>Items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IFeatureCollection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Features</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CancellationToken</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ConnectionAborted</a:t>
            </a:r>
            <a:endParaRPr lang="es-ES" sz="1400" b="1" dirty="0"/>
          </a:p>
        </p:txBody>
      </p:sp>
      <p:sp>
        <p:nvSpPr>
          <p:cNvPr id="8" name="CuadroTexto 7">
            <a:extLst>
              <a:ext uri="{FF2B5EF4-FFF2-40B4-BE49-F238E27FC236}">
                <a16:creationId xmlns:a16="http://schemas.microsoft.com/office/drawing/2014/main" id="{9B2917D7-8497-5B84-71A6-016CFC601A8B}"/>
              </a:ext>
            </a:extLst>
          </p:cNvPr>
          <p:cNvSpPr txBox="1"/>
          <p:nvPr/>
        </p:nvSpPr>
        <p:spPr>
          <a:xfrm>
            <a:off x="866276" y="3361813"/>
            <a:ext cx="8579304" cy="523220"/>
          </a:xfrm>
          <a:prstGeom prst="rect">
            <a:avLst/>
          </a:prstGeom>
          <a:solidFill>
            <a:schemeClr val="accent2">
              <a:lumMod val="40000"/>
              <a:lumOff val="60000"/>
            </a:schemeClr>
          </a:solidFill>
        </p:spPr>
        <p:txBody>
          <a:bodyPr wrap="square" rtlCol="0">
            <a:spAutoFit/>
          </a:bodyPr>
          <a:lstStyle/>
          <a:p>
            <a:r>
              <a:rPr lang="es-ES" sz="1400" dirty="0">
                <a:solidFill>
                  <a:srgbClr val="000000"/>
                </a:solidFill>
                <a:latin typeface="Cascadia Mono" panose="020B0609020000020004" pitchFamily="49" charset="0"/>
              </a:rPr>
              <a:t>T </a:t>
            </a:r>
            <a:r>
              <a:rPr lang="es-ES" sz="1400" b="1" dirty="0" err="1">
                <a:solidFill>
                  <a:srgbClr val="000000"/>
                </a:solidFill>
                <a:latin typeface="Cascadia Mono" panose="020B0609020000020004" pitchFamily="49" charset="0"/>
              </a:rPr>
              <a:t>All</a:t>
            </a:r>
            <a:r>
              <a:rPr lang="es-ES" sz="1400" dirty="0" err="1">
                <a:solidFill>
                  <a:srgbClr val="000000"/>
                </a:solidFill>
                <a:latin typeface="Cascadia Mono" panose="020B0609020000020004" pitchFamily="49" charset="0"/>
              </a:rPr>
              <a:t>,T</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AllExcept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Caller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OthersInGroup</a:t>
            </a:r>
            <a:r>
              <a:rPr lang="es-ES" sz="1400" dirty="0">
                <a:solidFill>
                  <a:srgbClr val="000000"/>
                </a:solidFill>
                <a:latin typeface="Cascadia Mono" panose="020B0609020000020004" pitchFamily="49" charset="0"/>
              </a:rPr>
              <a:t>, T </a:t>
            </a:r>
            <a:r>
              <a:rPr lang="es-ES" sz="1400" b="1" dirty="0">
                <a:solidFill>
                  <a:srgbClr val="000000"/>
                </a:solidFill>
                <a:latin typeface="Cascadia Mono" panose="020B0609020000020004" pitchFamily="49" charset="0"/>
              </a:rPr>
              <a:t>Client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Clients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Groups</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GroupExcept</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a:t>
            </a:r>
            <a:r>
              <a:rPr lang="es-ES" sz="1400" dirty="0">
                <a:solidFill>
                  <a:srgbClr val="000000"/>
                </a:solidFill>
                <a:latin typeface="Cascadia Mono" panose="020B0609020000020004" pitchFamily="49" charset="0"/>
              </a:rPr>
              <a:t>, T </a:t>
            </a:r>
            <a:r>
              <a:rPr lang="es-ES" sz="1400" b="1" dirty="0" err="1">
                <a:solidFill>
                  <a:srgbClr val="000000"/>
                </a:solidFill>
                <a:latin typeface="Cascadia Mono" panose="020B0609020000020004" pitchFamily="49" charset="0"/>
              </a:rPr>
              <a:t>Users</a:t>
            </a:r>
            <a:r>
              <a:rPr lang="es-ES" sz="1400" dirty="0">
                <a:solidFill>
                  <a:srgbClr val="000000"/>
                </a:solidFill>
                <a:latin typeface="Cascadia Mono" panose="020B0609020000020004" pitchFamily="49" charset="0"/>
              </a:rPr>
              <a:t> </a:t>
            </a:r>
            <a:endParaRPr lang="es-ES" sz="1200" dirty="0"/>
          </a:p>
        </p:txBody>
      </p:sp>
      <p:sp>
        <p:nvSpPr>
          <p:cNvPr id="10" name="CuadroTexto 9">
            <a:extLst>
              <a:ext uri="{FF2B5EF4-FFF2-40B4-BE49-F238E27FC236}">
                <a16:creationId xmlns:a16="http://schemas.microsoft.com/office/drawing/2014/main" id="{510DE53F-5BA6-B266-0E85-44F27B52F29D}"/>
              </a:ext>
            </a:extLst>
          </p:cNvPr>
          <p:cNvSpPr txBox="1"/>
          <p:nvPr/>
        </p:nvSpPr>
        <p:spPr>
          <a:xfrm>
            <a:off x="866276" y="4646086"/>
            <a:ext cx="8579304" cy="307777"/>
          </a:xfrm>
          <a:prstGeom prst="rect">
            <a:avLst/>
          </a:prstGeom>
          <a:solidFill>
            <a:schemeClr val="accent2">
              <a:lumMod val="40000"/>
              <a:lumOff val="60000"/>
            </a:schemeClr>
          </a:solidFill>
        </p:spPr>
        <p:txBody>
          <a:bodyPr wrap="square" rtlCol="0">
            <a:spAutoFit/>
          </a:bodyPr>
          <a:lstStyle/>
          <a:p>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AddToGroupAsync</a:t>
            </a:r>
            <a:r>
              <a:rPr lang="es-ES" sz="1400" dirty="0">
                <a:solidFill>
                  <a:srgbClr val="000000"/>
                </a:solidFill>
                <a:latin typeface="Cascadia Mono" panose="020B0609020000020004" pitchFamily="49" charset="0"/>
              </a:rPr>
              <a:t>, </a:t>
            </a:r>
            <a:r>
              <a:rPr lang="es-ES" sz="1400" dirty="0" err="1">
                <a:solidFill>
                  <a:srgbClr val="000000"/>
                </a:solidFill>
                <a:latin typeface="Cascadia Mono" panose="020B0609020000020004" pitchFamily="49" charset="0"/>
              </a:rPr>
              <a:t>Task</a:t>
            </a:r>
            <a:r>
              <a:rPr lang="es-ES" sz="1400" dirty="0">
                <a:solidFill>
                  <a:srgbClr val="000000"/>
                </a:solidFill>
                <a:latin typeface="Cascadia Mono" panose="020B0609020000020004" pitchFamily="49" charset="0"/>
              </a:rPr>
              <a:t> </a:t>
            </a:r>
            <a:r>
              <a:rPr lang="es-ES" sz="1400" b="1" dirty="0" err="1">
                <a:solidFill>
                  <a:srgbClr val="000000"/>
                </a:solidFill>
                <a:latin typeface="Cascadia Mono" panose="020B0609020000020004" pitchFamily="49" charset="0"/>
              </a:rPr>
              <a:t>RemoveFromGroupAsync</a:t>
            </a:r>
            <a:endParaRPr lang="es-ES" sz="1100" b="1" dirty="0"/>
          </a:p>
        </p:txBody>
      </p:sp>
    </p:spTree>
    <p:extLst>
      <p:ext uri="{BB962C8B-B14F-4D97-AF65-F5344CB8AC3E}">
        <p14:creationId xmlns:p14="http://schemas.microsoft.com/office/powerpoint/2010/main" val="2298696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015FB13-D932-BDD0-3A10-8B1490A8790A}"/>
              </a:ext>
            </a:extLst>
          </p:cNvPr>
          <p:cNvSpPr>
            <a:spLocks noGrp="1"/>
          </p:cNvSpPr>
          <p:nvPr>
            <p:ph type="sldNum" sz="quarter" idx="12"/>
          </p:nvPr>
        </p:nvSpPr>
        <p:spPr/>
        <p:txBody>
          <a:bodyPr/>
          <a:lstStyle/>
          <a:p>
            <a:fld id="{9A396ACE-1A63-459D-82B4-27C23849521D}" type="slidenum">
              <a:rPr lang="es-ES" smtClean="0"/>
              <a:t>63</a:t>
            </a:fld>
            <a:endParaRPr lang="es-ES"/>
          </a:p>
        </p:txBody>
      </p:sp>
      <p:sp>
        <p:nvSpPr>
          <p:cNvPr id="5" name="CuadroTexto 4">
            <a:extLst>
              <a:ext uri="{FF2B5EF4-FFF2-40B4-BE49-F238E27FC236}">
                <a16:creationId xmlns:a16="http://schemas.microsoft.com/office/drawing/2014/main" id="{0848A292-D26C-CC69-348F-14A806E329EC}"/>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9226E6F5-192D-DED2-148A-F1B52CFF3F7E}"/>
              </a:ext>
            </a:extLst>
          </p:cNvPr>
          <p:cNvSpPr txBox="1"/>
          <p:nvPr/>
        </p:nvSpPr>
        <p:spPr>
          <a:xfrm>
            <a:off x="116957" y="685763"/>
            <a:ext cx="9462977" cy="2431435"/>
          </a:xfrm>
          <a:prstGeom prst="rect">
            <a:avLst/>
          </a:prstGeom>
          <a:noFill/>
        </p:spPr>
        <p:txBody>
          <a:bodyPr wrap="square" rtlCol="0">
            <a:spAutoFit/>
          </a:bodyPr>
          <a:lstStyle/>
          <a:p>
            <a:r>
              <a:rPr lang="es-ES" u="sng" dirty="0"/>
              <a:t>Métodos:</a:t>
            </a:r>
          </a:p>
          <a:p>
            <a:r>
              <a:rPr lang="es-ES" sz="1600" dirty="0" err="1">
                <a:solidFill>
                  <a:srgbClr val="000000"/>
                </a:solidFill>
                <a:latin typeface="Cascadia Mono" panose="020B0609020000020004" pitchFamily="49" charset="0"/>
              </a:rPr>
              <a:t>OnConnectedAsync</a:t>
            </a:r>
            <a:r>
              <a:rPr lang="es-ES" sz="1600" dirty="0">
                <a:solidFill>
                  <a:srgbClr val="000000"/>
                </a:solidFill>
                <a:latin typeface="Cascadia Mono" panose="020B0609020000020004" pitchFamily="49" charset="0"/>
              </a:rPr>
              <a:t>: </a:t>
            </a:r>
            <a:r>
              <a:rPr lang="es-ES" sz="1600" dirty="0">
                <a:solidFill>
                  <a:srgbClr val="000000"/>
                </a:solidFill>
              </a:rPr>
              <a:t>Se Llama cuando se establece una nueva conexión con el </a:t>
            </a:r>
            <a:r>
              <a:rPr lang="es-ES" sz="1600" dirty="0" err="1">
                <a:solidFill>
                  <a:srgbClr val="000000"/>
                </a:solidFill>
              </a:rPr>
              <a:t>hub</a:t>
            </a:r>
            <a:r>
              <a:rPr lang="es-ES" sz="1600" dirty="0">
                <a:solidFill>
                  <a:srgbClr val="000000"/>
                </a:solidFill>
              </a:rPr>
              <a:t>.</a:t>
            </a:r>
          </a:p>
          <a:p>
            <a:r>
              <a:rPr lang="en-US" sz="1600" dirty="0" err="1">
                <a:solidFill>
                  <a:srgbClr val="000000"/>
                </a:solidFill>
                <a:latin typeface="Cascadia Mono" panose="020B0609020000020004" pitchFamily="49" charset="0"/>
              </a:rPr>
              <a:t>OnDisconnectedAsync</a:t>
            </a:r>
            <a:r>
              <a:rPr lang="en-US" sz="1600" dirty="0">
                <a:solidFill>
                  <a:srgbClr val="000000"/>
                </a:solidFill>
                <a:latin typeface="Cascadia Mono" panose="020B0609020000020004" pitchFamily="49" charset="0"/>
              </a:rPr>
              <a:t>: </a:t>
            </a:r>
            <a:r>
              <a:rPr lang="en-US" sz="1600" dirty="0">
                <a:solidFill>
                  <a:srgbClr val="000000"/>
                </a:solidFill>
              </a:rPr>
              <a:t>Se </a:t>
            </a:r>
            <a:r>
              <a:rPr lang="es-ES" sz="1600" dirty="0">
                <a:solidFill>
                  <a:srgbClr val="000000"/>
                </a:solidFill>
              </a:rPr>
              <a:t>Llama cuando se termina una conexión con el </a:t>
            </a:r>
            <a:r>
              <a:rPr lang="es-ES" sz="1600" dirty="0" err="1">
                <a:solidFill>
                  <a:srgbClr val="000000"/>
                </a:solidFill>
              </a:rPr>
              <a:t>hub</a:t>
            </a:r>
            <a:r>
              <a:rPr lang="es-ES" sz="1600" dirty="0">
                <a:solidFill>
                  <a:srgbClr val="000000"/>
                </a:solidFill>
              </a:rPr>
              <a:t>.</a:t>
            </a:r>
          </a:p>
          <a:p>
            <a:endParaRPr lang="es-ES" sz="1600" dirty="0">
              <a:solidFill>
                <a:srgbClr val="000000"/>
              </a:solidFill>
            </a:endParaRPr>
          </a:p>
          <a:p>
            <a:r>
              <a:rPr lang="es-ES" sz="1600" dirty="0">
                <a:solidFill>
                  <a:srgbClr val="000000"/>
                </a:solidFill>
              </a:rPr>
              <a:t>Lo interesante de estos métodos es sobrescribirlos. Por ejemplo, queremos ver cuántos usuarios hay conectados al mismo tiempo en una web:</a:t>
            </a:r>
          </a:p>
          <a:p>
            <a:endParaRPr lang="es-ES" sz="1600" dirty="0">
              <a:solidFill>
                <a:srgbClr val="000000"/>
              </a:solidFill>
            </a:endParaRPr>
          </a:p>
          <a:p>
            <a:endParaRPr lang="es-ES" sz="1600" dirty="0"/>
          </a:p>
          <a:p>
            <a:endParaRPr lang="es-ES" dirty="0"/>
          </a:p>
        </p:txBody>
      </p:sp>
      <p:pic>
        <p:nvPicPr>
          <p:cNvPr id="8" name="Imagen 7">
            <a:extLst>
              <a:ext uri="{FF2B5EF4-FFF2-40B4-BE49-F238E27FC236}">
                <a16:creationId xmlns:a16="http://schemas.microsoft.com/office/drawing/2014/main" id="{DB28D287-1A13-1F0E-CBB4-7CA97ABCE467}"/>
              </a:ext>
            </a:extLst>
          </p:cNvPr>
          <p:cNvPicPr>
            <a:picLocks noChangeAspect="1"/>
          </p:cNvPicPr>
          <p:nvPr/>
        </p:nvPicPr>
        <p:blipFill>
          <a:blip r:embed="rId2"/>
          <a:stretch>
            <a:fillRect/>
          </a:stretch>
        </p:blipFill>
        <p:spPr>
          <a:xfrm>
            <a:off x="204122" y="2408385"/>
            <a:ext cx="6010275" cy="3019425"/>
          </a:xfrm>
          <a:prstGeom prst="rect">
            <a:avLst/>
          </a:prstGeom>
        </p:spPr>
      </p:pic>
      <p:cxnSp>
        <p:nvCxnSpPr>
          <p:cNvPr id="10" name="Conector recto 9">
            <a:extLst>
              <a:ext uri="{FF2B5EF4-FFF2-40B4-BE49-F238E27FC236}">
                <a16:creationId xmlns:a16="http://schemas.microsoft.com/office/drawing/2014/main" id="{DF61A71D-7706-76CE-0990-4DB4051B238A}"/>
              </a:ext>
            </a:extLst>
          </p:cNvPr>
          <p:cNvCxnSpPr>
            <a:cxnSpLocks/>
          </p:cNvCxnSpPr>
          <p:nvPr/>
        </p:nvCxnSpPr>
        <p:spPr>
          <a:xfrm>
            <a:off x="733647" y="3253563"/>
            <a:ext cx="57415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20708F5-8FE6-555A-B0B3-FEB31CFC83F0}"/>
              </a:ext>
            </a:extLst>
          </p:cNvPr>
          <p:cNvCxnSpPr>
            <a:cxnSpLocks/>
          </p:cNvCxnSpPr>
          <p:nvPr/>
        </p:nvCxnSpPr>
        <p:spPr>
          <a:xfrm>
            <a:off x="733647" y="4533014"/>
            <a:ext cx="57415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631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AAF8F02-E887-9771-A0D9-5E1863368779}"/>
              </a:ext>
            </a:extLst>
          </p:cNvPr>
          <p:cNvSpPr>
            <a:spLocks noGrp="1"/>
          </p:cNvSpPr>
          <p:nvPr>
            <p:ph type="sldNum" sz="quarter" idx="12"/>
          </p:nvPr>
        </p:nvSpPr>
        <p:spPr/>
        <p:txBody>
          <a:bodyPr/>
          <a:lstStyle/>
          <a:p>
            <a:fld id="{9A396ACE-1A63-459D-82B4-27C23849521D}" type="slidenum">
              <a:rPr lang="es-ES" smtClean="0"/>
              <a:t>64</a:t>
            </a:fld>
            <a:endParaRPr lang="es-ES"/>
          </a:p>
        </p:txBody>
      </p:sp>
      <p:sp>
        <p:nvSpPr>
          <p:cNvPr id="5" name="CuadroTexto 4">
            <a:extLst>
              <a:ext uri="{FF2B5EF4-FFF2-40B4-BE49-F238E27FC236}">
                <a16:creationId xmlns:a16="http://schemas.microsoft.com/office/drawing/2014/main" id="{118D58B4-3FA7-B937-C361-2C8DB5EC8871}"/>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7" name="Imagen 6">
            <a:extLst>
              <a:ext uri="{FF2B5EF4-FFF2-40B4-BE49-F238E27FC236}">
                <a16:creationId xmlns:a16="http://schemas.microsoft.com/office/drawing/2014/main" id="{65358C9C-DA6D-9E5A-0F83-EDA8F0873F38}"/>
              </a:ext>
            </a:extLst>
          </p:cNvPr>
          <p:cNvPicPr>
            <a:picLocks noChangeAspect="1"/>
          </p:cNvPicPr>
          <p:nvPr/>
        </p:nvPicPr>
        <p:blipFill>
          <a:blip r:embed="rId2"/>
          <a:stretch>
            <a:fillRect/>
          </a:stretch>
        </p:blipFill>
        <p:spPr>
          <a:xfrm>
            <a:off x="318978" y="2501911"/>
            <a:ext cx="3774558" cy="815878"/>
          </a:xfrm>
          <a:prstGeom prst="rect">
            <a:avLst/>
          </a:prstGeom>
        </p:spPr>
      </p:pic>
      <p:sp>
        <p:nvSpPr>
          <p:cNvPr id="8" name="CuadroTexto 7">
            <a:extLst>
              <a:ext uri="{FF2B5EF4-FFF2-40B4-BE49-F238E27FC236}">
                <a16:creationId xmlns:a16="http://schemas.microsoft.com/office/drawing/2014/main" id="{BF3D645E-AD49-2647-3FE7-16DD20369439}"/>
              </a:ext>
            </a:extLst>
          </p:cNvPr>
          <p:cNvSpPr txBox="1"/>
          <p:nvPr/>
        </p:nvSpPr>
        <p:spPr>
          <a:xfrm>
            <a:off x="215420" y="685763"/>
            <a:ext cx="8056710" cy="646331"/>
          </a:xfrm>
          <a:prstGeom prst="rect">
            <a:avLst/>
          </a:prstGeom>
          <a:noFill/>
        </p:spPr>
        <p:txBody>
          <a:bodyPr wrap="square" rtlCol="0">
            <a:spAutoFit/>
          </a:bodyPr>
          <a:lstStyle/>
          <a:p>
            <a:r>
              <a:rPr lang="es-ES" dirty="0"/>
              <a:t>A nivel de front capturaremos la actualización de los usuarios actuales que permanecen activos en la web.</a:t>
            </a:r>
          </a:p>
        </p:txBody>
      </p:sp>
      <p:sp>
        <p:nvSpPr>
          <p:cNvPr id="9" name="CuadroTexto 8">
            <a:extLst>
              <a:ext uri="{FF2B5EF4-FFF2-40B4-BE49-F238E27FC236}">
                <a16:creationId xmlns:a16="http://schemas.microsoft.com/office/drawing/2014/main" id="{0778BECD-19D0-C172-7655-6BA3D6F51993}"/>
              </a:ext>
            </a:extLst>
          </p:cNvPr>
          <p:cNvSpPr txBox="1"/>
          <p:nvPr/>
        </p:nvSpPr>
        <p:spPr>
          <a:xfrm>
            <a:off x="215420" y="1249453"/>
            <a:ext cx="9239693" cy="1200329"/>
          </a:xfrm>
          <a:prstGeom prst="rect">
            <a:avLst/>
          </a:prstGeom>
          <a:noFill/>
        </p:spPr>
        <p:txBody>
          <a:bodyPr wrap="square" rtlCol="0">
            <a:spAutoFit/>
          </a:bodyPr>
          <a:lstStyle/>
          <a:p>
            <a:pPr algn="just"/>
            <a:r>
              <a:rPr lang="es-ES" dirty="0"/>
              <a:t>Lo bueno de estos métodos es que no es necesarios invocarlos desde el front para que se ejecute, sino que la conexión y la desconexión de los usuarios en el front invoca los métodos del back automáticamente sin necesidad de tener que hacer nosotros nada.</a:t>
            </a:r>
          </a:p>
          <a:p>
            <a:endParaRPr lang="es-ES" dirty="0"/>
          </a:p>
        </p:txBody>
      </p:sp>
      <p:pic>
        <p:nvPicPr>
          <p:cNvPr id="11" name="Imagen 10">
            <a:extLst>
              <a:ext uri="{FF2B5EF4-FFF2-40B4-BE49-F238E27FC236}">
                <a16:creationId xmlns:a16="http://schemas.microsoft.com/office/drawing/2014/main" id="{917D525A-6036-762A-F37E-9AAA228246D4}"/>
              </a:ext>
            </a:extLst>
          </p:cNvPr>
          <p:cNvPicPr>
            <a:picLocks noChangeAspect="1"/>
          </p:cNvPicPr>
          <p:nvPr/>
        </p:nvPicPr>
        <p:blipFill>
          <a:blip r:embed="rId3"/>
          <a:stretch>
            <a:fillRect/>
          </a:stretch>
        </p:blipFill>
        <p:spPr>
          <a:xfrm>
            <a:off x="318978" y="2247459"/>
            <a:ext cx="1881963" cy="332626"/>
          </a:xfrm>
          <a:prstGeom prst="rect">
            <a:avLst/>
          </a:prstGeom>
        </p:spPr>
      </p:pic>
      <p:pic>
        <p:nvPicPr>
          <p:cNvPr id="13" name="Imagen 12">
            <a:extLst>
              <a:ext uri="{FF2B5EF4-FFF2-40B4-BE49-F238E27FC236}">
                <a16:creationId xmlns:a16="http://schemas.microsoft.com/office/drawing/2014/main" id="{86996F96-E951-8EBE-4448-D58D0197501E}"/>
              </a:ext>
            </a:extLst>
          </p:cNvPr>
          <p:cNvPicPr>
            <a:picLocks noChangeAspect="1"/>
          </p:cNvPicPr>
          <p:nvPr/>
        </p:nvPicPr>
        <p:blipFill>
          <a:blip r:embed="rId4"/>
          <a:stretch>
            <a:fillRect/>
          </a:stretch>
        </p:blipFill>
        <p:spPr>
          <a:xfrm>
            <a:off x="4238624" y="2533714"/>
            <a:ext cx="5514975" cy="762000"/>
          </a:xfrm>
          <a:prstGeom prst="rect">
            <a:avLst/>
          </a:prstGeom>
        </p:spPr>
      </p:pic>
      <p:sp>
        <p:nvSpPr>
          <p:cNvPr id="14" name="Flecha: a la derecha 13">
            <a:extLst>
              <a:ext uri="{FF2B5EF4-FFF2-40B4-BE49-F238E27FC236}">
                <a16:creationId xmlns:a16="http://schemas.microsoft.com/office/drawing/2014/main" id="{EE3D3935-D139-0590-5944-E198968D9EFE}"/>
              </a:ext>
            </a:extLst>
          </p:cNvPr>
          <p:cNvSpPr/>
          <p:nvPr/>
        </p:nvSpPr>
        <p:spPr>
          <a:xfrm rot="5400000">
            <a:off x="3933267" y="3029078"/>
            <a:ext cx="465628" cy="7337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Imagen 17" descr="Interfaz de usuario gráfica, Texto, Aplicación, Correo electrónico&#10;&#10;Descripción generada automáticamente">
            <a:extLst>
              <a:ext uri="{FF2B5EF4-FFF2-40B4-BE49-F238E27FC236}">
                <a16:creationId xmlns:a16="http://schemas.microsoft.com/office/drawing/2014/main" id="{01798DDF-AE09-5331-262C-C82898E76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647" y="3682371"/>
            <a:ext cx="4304637" cy="2489866"/>
          </a:xfrm>
          <a:prstGeom prst="rect">
            <a:avLst/>
          </a:prstGeom>
        </p:spPr>
      </p:pic>
    </p:spTree>
    <p:extLst>
      <p:ext uri="{BB962C8B-B14F-4D97-AF65-F5344CB8AC3E}">
        <p14:creationId xmlns:p14="http://schemas.microsoft.com/office/powerpoint/2010/main" val="216440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65</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HubCallerContext</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Context</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3138652979"/>
              </p:ext>
            </p:extLst>
          </p:nvPr>
        </p:nvGraphicFramePr>
        <p:xfrm>
          <a:off x="116958" y="1136634"/>
          <a:ext cx="9611833" cy="4279328"/>
        </p:xfrm>
        <a:graphic>
          <a:graphicData uri="http://schemas.openxmlformats.org/drawingml/2006/table">
            <a:tbl>
              <a:tblPr firstRow="1" bandRow="1">
                <a:tableStyleId>{0660B408-B3CF-4A94-85FC-2B1E0A45F4A2}</a:tableStyleId>
              </a:tblPr>
              <a:tblGrid>
                <a:gridCol w="2168368">
                  <a:extLst>
                    <a:ext uri="{9D8B030D-6E8A-4147-A177-3AD203B41FA5}">
                      <a16:colId xmlns:a16="http://schemas.microsoft.com/office/drawing/2014/main" val="1985761999"/>
                    </a:ext>
                  </a:extLst>
                </a:gridCol>
                <a:gridCol w="74434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ConnectionId</a:t>
                      </a:r>
                      <a:endParaRPr lang="es-ES" sz="1600" b="1" dirty="0"/>
                    </a:p>
                  </a:txBody>
                  <a:tcPr/>
                </a:tc>
                <a:tc>
                  <a:txBody>
                    <a:bodyPr/>
                    <a:lstStyle/>
                    <a:p>
                      <a:r>
                        <a:rPr lang="es-ES" sz="1600" dirty="0"/>
                        <a:t>Obtiene el </a:t>
                      </a:r>
                      <a:r>
                        <a:rPr lang="es-ES" sz="1600" u="sng" dirty="0"/>
                        <a:t>ID único </a:t>
                      </a:r>
                      <a:r>
                        <a:rPr lang="es-ES" sz="1600" dirty="0"/>
                        <a:t>de la conexión, </a:t>
                      </a:r>
                      <a:r>
                        <a:rPr lang="es-ES" sz="1600" u="sng" dirty="0"/>
                        <a:t>asignado por SignalR</a:t>
                      </a:r>
                      <a:r>
                        <a:rPr lang="es-ES" sz="1600" dirty="0"/>
                        <a:t>. Hay </a:t>
                      </a:r>
                      <a:r>
                        <a:rPr lang="es-ES" sz="1600" u="sng" dirty="0"/>
                        <a:t>un ID de conexión para cada conexión</a:t>
                      </a:r>
                      <a:r>
                        <a:rPr lang="es-ES" sz="1600" dirty="0"/>
                        <a:t>.</a:t>
                      </a:r>
                    </a:p>
                  </a:txBody>
                  <a:tcPr/>
                </a:tc>
                <a:extLst>
                  <a:ext uri="{0D108BD9-81ED-4DB2-BD59-A6C34878D82A}">
                    <a16:rowId xmlns:a16="http://schemas.microsoft.com/office/drawing/2014/main" val="39884438"/>
                  </a:ext>
                </a:extLst>
              </a:tr>
              <a:tr h="554704">
                <a:tc>
                  <a:txBody>
                    <a:bodyPr/>
                    <a:lstStyle/>
                    <a:p>
                      <a:r>
                        <a:rPr lang="es-ES" sz="1600" b="1" dirty="0" err="1"/>
                        <a:t>UserIdentifier</a:t>
                      </a:r>
                      <a:endParaRPr lang="es-ES" sz="1600" b="1" dirty="0"/>
                    </a:p>
                  </a:txBody>
                  <a:tcPr/>
                </a:tc>
                <a:tc>
                  <a:txBody>
                    <a:bodyPr/>
                    <a:lstStyle/>
                    <a:p>
                      <a:r>
                        <a:rPr lang="es-ES" sz="1600" dirty="0"/>
                        <a:t>Obtiene el identificador de usuario. Por defecto, SignalR utiliza el </a:t>
                      </a:r>
                      <a:r>
                        <a:rPr lang="es-ES" sz="1600" dirty="0" err="1">
                          <a:solidFill>
                            <a:schemeClr val="accent1">
                              <a:lumMod val="75000"/>
                            </a:schemeClr>
                          </a:solidFill>
                        </a:rPr>
                        <a:t>ClaimTypes.NameIdentifier</a:t>
                      </a:r>
                      <a:r>
                        <a:rPr lang="es-ES" sz="1600" dirty="0"/>
                        <a:t> del </a:t>
                      </a:r>
                      <a:r>
                        <a:rPr lang="es-ES" sz="1600" dirty="0" err="1">
                          <a:solidFill>
                            <a:schemeClr val="accent1">
                              <a:lumMod val="75000"/>
                            </a:schemeClr>
                          </a:solidFill>
                        </a:rPr>
                        <a:t>ClaimsPrincipal</a:t>
                      </a:r>
                      <a:r>
                        <a:rPr lang="es-ES" sz="1600" dirty="0"/>
                        <a:t> asociado a la conexión como identificador de usuario.</a:t>
                      </a:r>
                    </a:p>
                  </a:txBody>
                  <a:tcPr/>
                </a:tc>
                <a:extLst>
                  <a:ext uri="{0D108BD9-81ED-4DB2-BD59-A6C34878D82A}">
                    <a16:rowId xmlns:a16="http://schemas.microsoft.com/office/drawing/2014/main" val="1821984117"/>
                  </a:ext>
                </a:extLst>
              </a:tr>
              <a:tr h="554704">
                <a:tc>
                  <a:txBody>
                    <a:bodyPr/>
                    <a:lstStyle/>
                    <a:p>
                      <a:r>
                        <a:rPr lang="es-ES" sz="1600" b="1" dirty="0" err="1"/>
                        <a:t>User</a:t>
                      </a:r>
                      <a:endParaRPr lang="es-ES" sz="1600" b="1" dirty="0"/>
                    </a:p>
                  </a:txBody>
                  <a:tcPr/>
                </a:tc>
                <a:tc>
                  <a:txBody>
                    <a:bodyPr/>
                    <a:lstStyle/>
                    <a:p>
                      <a:r>
                        <a:rPr lang="es-ES" sz="1600" dirty="0"/>
                        <a:t>Obtiene el </a:t>
                      </a:r>
                      <a:r>
                        <a:rPr lang="es-ES" sz="1600" dirty="0" err="1">
                          <a:solidFill>
                            <a:schemeClr val="accent1">
                              <a:lumMod val="75000"/>
                            </a:schemeClr>
                          </a:solidFill>
                        </a:rPr>
                        <a:t>ClaimsPrincipal</a:t>
                      </a:r>
                      <a:r>
                        <a:rPr lang="es-ES" sz="1600" dirty="0"/>
                        <a:t> asociado al usuario actual.</a:t>
                      </a:r>
                    </a:p>
                  </a:txBody>
                  <a:tcPr/>
                </a:tc>
                <a:extLst>
                  <a:ext uri="{0D108BD9-81ED-4DB2-BD59-A6C34878D82A}">
                    <a16:rowId xmlns:a16="http://schemas.microsoft.com/office/drawing/2014/main" val="185297040"/>
                  </a:ext>
                </a:extLst>
              </a:tr>
              <a:tr h="554704">
                <a:tc>
                  <a:txBody>
                    <a:bodyPr/>
                    <a:lstStyle/>
                    <a:p>
                      <a:r>
                        <a:rPr lang="es-ES" sz="1600" b="1" dirty="0" err="1"/>
                        <a:t>Items</a:t>
                      </a:r>
                      <a:endParaRPr lang="es-ES" sz="1600" b="1" dirty="0"/>
                    </a:p>
                  </a:txBody>
                  <a:tcPr/>
                </a:tc>
                <a:tc>
                  <a:txBody>
                    <a:bodyPr/>
                    <a:lstStyle/>
                    <a:p>
                      <a:r>
                        <a:rPr lang="es-ES" sz="1600" dirty="0"/>
                        <a:t>Obtiene una colección clave/valor que puede utilizarse para compartir datos dentro del ámbito de esta conexión. Los datos pueden ser almacenados en esta colección y persistirán para la conexión a través de diferentes invocaciones de métodos </a:t>
                      </a:r>
                      <a:r>
                        <a:rPr lang="es-ES" sz="1600" dirty="0" err="1"/>
                        <a:t>hub</a:t>
                      </a:r>
                      <a:r>
                        <a:rPr lang="es-ES" sz="1600" dirty="0"/>
                        <a:t>.</a:t>
                      </a:r>
                    </a:p>
                  </a:txBody>
                  <a:tcPr/>
                </a:tc>
                <a:extLst>
                  <a:ext uri="{0D108BD9-81ED-4DB2-BD59-A6C34878D82A}">
                    <a16:rowId xmlns:a16="http://schemas.microsoft.com/office/drawing/2014/main" val="697200574"/>
                  </a:ext>
                </a:extLst>
              </a:tr>
              <a:tr h="554704">
                <a:tc>
                  <a:txBody>
                    <a:bodyPr/>
                    <a:lstStyle/>
                    <a:p>
                      <a:r>
                        <a:rPr lang="es-ES" sz="1600" b="1" dirty="0" err="1"/>
                        <a:t>Features</a:t>
                      </a:r>
                      <a:endParaRPr lang="es-ES" sz="1600" b="1" dirty="0"/>
                    </a:p>
                  </a:txBody>
                  <a:tcPr/>
                </a:tc>
                <a:tc>
                  <a:txBody>
                    <a:bodyPr/>
                    <a:lstStyle/>
                    <a:p>
                      <a:r>
                        <a:rPr lang="es-ES" sz="1600" dirty="0"/>
                        <a:t>Obtiene la colección de características disponibles en la conexión. Por ahora, esta colección no es necesaria en la mayoría de los escenarios. </a:t>
                      </a:r>
                    </a:p>
                  </a:txBody>
                  <a:tcPr/>
                </a:tc>
                <a:extLst>
                  <a:ext uri="{0D108BD9-81ED-4DB2-BD59-A6C34878D82A}">
                    <a16:rowId xmlns:a16="http://schemas.microsoft.com/office/drawing/2014/main" val="886270114"/>
                  </a:ext>
                </a:extLst>
              </a:tr>
              <a:tr h="554704">
                <a:tc>
                  <a:txBody>
                    <a:bodyPr/>
                    <a:lstStyle/>
                    <a:p>
                      <a:r>
                        <a:rPr lang="es-ES" sz="1600" b="1" dirty="0" err="1"/>
                        <a:t>ConnectionAborted</a:t>
                      </a:r>
                      <a:endParaRPr lang="es-ES" sz="1600" b="1" dirty="0"/>
                    </a:p>
                  </a:txBody>
                  <a:tcPr/>
                </a:tc>
                <a:tc>
                  <a:txBody>
                    <a:bodyPr/>
                    <a:lstStyle/>
                    <a:p>
                      <a:r>
                        <a:rPr lang="es-ES" sz="1600" dirty="0"/>
                        <a:t>Obtiene un </a:t>
                      </a:r>
                      <a:r>
                        <a:rPr lang="es-ES" sz="1600" dirty="0" err="1">
                          <a:solidFill>
                            <a:schemeClr val="accent1">
                              <a:lumMod val="75000"/>
                            </a:schemeClr>
                          </a:solidFill>
                        </a:rPr>
                        <a:t>CancellationToken</a:t>
                      </a:r>
                      <a:r>
                        <a:rPr lang="es-ES" sz="1600" dirty="0"/>
                        <a:t> que notifica cuando se interrumpe la conexión.</a:t>
                      </a:r>
                    </a:p>
                  </a:txBody>
                  <a:tcPr/>
                </a:tc>
                <a:extLst>
                  <a:ext uri="{0D108BD9-81ED-4DB2-BD59-A6C34878D82A}">
                    <a16:rowId xmlns:a16="http://schemas.microsoft.com/office/drawing/2014/main" val="3488397577"/>
                  </a:ext>
                </a:extLst>
              </a:tr>
            </a:tbl>
          </a:graphicData>
        </a:graphic>
      </p:graphicFrame>
      <p:graphicFrame>
        <p:nvGraphicFramePr>
          <p:cNvPr id="2" name="Tabla 1">
            <a:extLst>
              <a:ext uri="{FF2B5EF4-FFF2-40B4-BE49-F238E27FC236}">
                <a16:creationId xmlns:a16="http://schemas.microsoft.com/office/drawing/2014/main" id="{A367E967-610B-1EC5-E109-81BED3E9D9A1}"/>
              </a:ext>
            </a:extLst>
          </p:cNvPr>
          <p:cNvGraphicFramePr>
            <a:graphicFrameLocks noGrp="1"/>
          </p:cNvGraphicFramePr>
          <p:nvPr>
            <p:extLst>
              <p:ext uri="{D42A27DB-BD31-4B8C-83A1-F6EECF244321}">
                <p14:modId xmlns:p14="http://schemas.microsoft.com/office/powerpoint/2010/main" val="2669320713"/>
              </p:ext>
            </p:extLst>
          </p:nvPr>
        </p:nvGraphicFramePr>
        <p:xfrm>
          <a:off x="116957" y="5288723"/>
          <a:ext cx="9611834" cy="741680"/>
        </p:xfrm>
        <a:graphic>
          <a:graphicData uri="http://schemas.openxmlformats.org/drawingml/2006/table">
            <a:tbl>
              <a:tblPr firstRow="1" bandRow="1">
                <a:tableStyleId>{0660B408-B3CF-4A94-85FC-2B1E0A45F4A2}</a:tableStyleId>
              </a:tblPr>
              <a:tblGrid>
                <a:gridCol w="2179676">
                  <a:extLst>
                    <a:ext uri="{9D8B030D-6E8A-4147-A177-3AD203B41FA5}">
                      <a16:colId xmlns:a16="http://schemas.microsoft.com/office/drawing/2014/main" val="2957335071"/>
                    </a:ext>
                  </a:extLst>
                </a:gridCol>
                <a:gridCol w="7432158">
                  <a:extLst>
                    <a:ext uri="{9D8B030D-6E8A-4147-A177-3AD203B41FA5}">
                      <a16:colId xmlns:a16="http://schemas.microsoft.com/office/drawing/2014/main" val="2806849208"/>
                    </a:ext>
                  </a:extLst>
                </a:gridCol>
              </a:tblGrid>
              <a:tr h="37084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623855445"/>
                  </a:ext>
                </a:extLst>
              </a:tr>
              <a:tr h="370840">
                <a:tc>
                  <a:txBody>
                    <a:bodyPr/>
                    <a:lstStyle/>
                    <a:p>
                      <a:r>
                        <a:rPr lang="es-ES" sz="1600" b="1" dirty="0" err="1"/>
                        <a:t>Abort</a:t>
                      </a:r>
                      <a:endParaRPr lang="es-ES" sz="1600" b="1" dirty="0"/>
                    </a:p>
                  </a:txBody>
                  <a:tcPr/>
                </a:tc>
                <a:tc>
                  <a:txBody>
                    <a:bodyPr/>
                    <a:lstStyle/>
                    <a:p>
                      <a:r>
                        <a:rPr lang="es-ES" sz="1600" dirty="0"/>
                        <a:t>Interrumpe la conexión</a:t>
                      </a:r>
                    </a:p>
                  </a:txBody>
                  <a:tcPr/>
                </a:tc>
                <a:extLst>
                  <a:ext uri="{0D108BD9-81ED-4DB2-BD59-A6C34878D82A}">
                    <a16:rowId xmlns:a16="http://schemas.microsoft.com/office/drawing/2014/main" val="1226267005"/>
                  </a:ext>
                </a:extLst>
              </a:tr>
            </a:tbl>
          </a:graphicData>
        </a:graphic>
      </p:graphicFrame>
    </p:spTree>
    <p:extLst>
      <p:ext uri="{BB962C8B-B14F-4D97-AF65-F5344CB8AC3E}">
        <p14:creationId xmlns:p14="http://schemas.microsoft.com/office/powerpoint/2010/main" val="30511292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66</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8" name="Tabla 7">
            <a:extLst>
              <a:ext uri="{FF2B5EF4-FFF2-40B4-BE49-F238E27FC236}">
                <a16:creationId xmlns:a16="http://schemas.microsoft.com/office/drawing/2014/main" id="{BAF52297-4C78-C1E3-EAC4-B15C2621CE4D}"/>
              </a:ext>
            </a:extLst>
          </p:cNvPr>
          <p:cNvGraphicFramePr>
            <a:graphicFrameLocks noGrp="1"/>
          </p:cNvGraphicFramePr>
          <p:nvPr>
            <p:extLst>
              <p:ext uri="{D42A27DB-BD31-4B8C-83A1-F6EECF244321}">
                <p14:modId xmlns:p14="http://schemas.microsoft.com/office/powerpoint/2010/main" val="4113082506"/>
              </p:ext>
            </p:extLst>
          </p:nvPr>
        </p:nvGraphicFramePr>
        <p:xfrm>
          <a:off x="116958" y="1136634"/>
          <a:ext cx="9328844" cy="2029872"/>
        </p:xfrm>
        <a:graphic>
          <a:graphicData uri="http://schemas.openxmlformats.org/drawingml/2006/table">
            <a:tbl>
              <a:tblPr firstRow="1" bandRow="1">
                <a:tableStyleId>{0660B408-B3CF-4A94-85FC-2B1E0A45F4A2}</a:tableStyleId>
              </a:tblPr>
              <a:tblGrid>
                <a:gridCol w="1201479">
                  <a:extLst>
                    <a:ext uri="{9D8B030D-6E8A-4147-A177-3AD203B41FA5}">
                      <a16:colId xmlns:a16="http://schemas.microsoft.com/office/drawing/2014/main" val="1985761999"/>
                    </a:ext>
                  </a:extLst>
                </a:gridCol>
                <a:gridCol w="8127365">
                  <a:extLst>
                    <a:ext uri="{9D8B030D-6E8A-4147-A177-3AD203B41FA5}">
                      <a16:colId xmlns:a16="http://schemas.microsoft.com/office/drawing/2014/main" val="1186409320"/>
                    </a:ext>
                  </a:extLst>
                </a:gridCol>
              </a:tblGrid>
              <a:tr h="341292">
                <a:tc>
                  <a:txBody>
                    <a:bodyPr/>
                    <a:lstStyle/>
                    <a:p>
                      <a:r>
                        <a:rPr lang="es-ES" b="0" dirty="0"/>
                        <a:t>Propiedad</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a:t>
                      </a:r>
                      <a:endParaRPr lang="es-ES" sz="1600" b="1" dirty="0"/>
                    </a:p>
                  </a:txBody>
                  <a:tcPr/>
                </a:tc>
                <a:tc>
                  <a:txBody>
                    <a:bodyPr/>
                    <a:lstStyle/>
                    <a:p>
                      <a:r>
                        <a:rPr lang="es-ES" sz="1600" dirty="0"/>
                        <a:t>Llama a un método en todos los clientes conectados.</a:t>
                      </a:r>
                    </a:p>
                  </a:txBody>
                  <a:tcPr/>
                </a:tc>
                <a:extLst>
                  <a:ext uri="{0D108BD9-81ED-4DB2-BD59-A6C34878D82A}">
                    <a16:rowId xmlns:a16="http://schemas.microsoft.com/office/drawing/2014/main" val="39884438"/>
                  </a:ext>
                </a:extLst>
              </a:tr>
              <a:tr h="554704">
                <a:tc>
                  <a:txBody>
                    <a:bodyPr/>
                    <a:lstStyle/>
                    <a:p>
                      <a:r>
                        <a:rPr lang="es-ES" sz="1600" b="1" dirty="0" err="1"/>
                        <a:t>Caller</a:t>
                      </a:r>
                      <a:endParaRPr lang="es-ES" sz="1600" b="1" dirty="0"/>
                    </a:p>
                  </a:txBody>
                  <a:tcPr/>
                </a:tc>
                <a:tc>
                  <a:txBody>
                    <a:bodyPr/>
                    <a:lstStyle/>
                    <a:p>
                      <a:r>
                        <a:rPr lang="es-ES" sz="1600" dirty="0"/>
                        <a:t>Llama a un método en el cliente que invocó al método </a:t>
                      </a:r>
                      <a:r>
                        <a:rPr lang="es-ES" sz="1600" dirty="0" err="1"/>
                        <a:t>hub</a:t>
                      </a:r>
                      <a:r>
                        <a:rPr lang="es-ES" sz="1600" dirty="0"/>
                        <a:t>.</a:t>
                      </a:r>
                    </a:p>
                  </a:txBody>
                  <a:tcPr/>
                </a:tc>
                <a:extLst>
                  <a:ext uri="{0D108BD9-81ED-4DB2-BD59-A6C34878D82A}">
                    <a16:rowId xmlns:a16="http://schemas.microsoft.com/office/drawing/2014/main" val="1821984117"/>
                  </a:ext>
                </a:extLst>
              </a:tr>
              <a:tr h="554704">
                <a:tc>
                  <a:txBody>
                    <a:bodyPr/>
                    <a:lstStyle/>
                    <a:p>
                      <a:r>
                        <a:rPr lang="es-ES" sz="1600" b="1" dirty="0" err="1"/>
                        <a:t>Others</a:t>
                      </a:r>
                      <a:endParaRPr lang="es-ES" sz="1600" b="1" dirty="0"/>
                    </a:p>
                  </a:txBody>
                  <a:tcPr/>
                </a:tc>
                <a:tc>
                  <a:txBody>
                    <a:bodyPr/>
                    <a:lstStyle/>
                    <a:p>
                      <a:r>
                        <a:rPr lang="es-ES" sz="1600" dirty="0"/>
                        <a:t>Llama a un método en todos los clientes conectados excepto en el cliente que invocó el método.</a:t>
                      </a:r>
                    </a:p>
                  </a:txBody>
                  <a:tcPr/>
                </a:tc>
                <a:extLst>
                  <a:ext uri="{0D108BD9-81ED-4DB2-BD59-A6C34878D82A}">
                    <a16:rowId xmlns:a16="http://schemas.microsoft.com/office/drawing/2014/main" val="185297040"/>
                  </a:ext>
                </a:extLst>
              </a:tr>
            </a:tbl>
          </a:graphicData>
        </a:graphic>
      </p:graphicFrame>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1763653822"/>
              </p:ext>
            </p:extLst>
          </p:nvPr>
        </p:nvGraphicFramePr>
        <p:xfrm>
          <a:off x="116958" y="3166506"/>
          <a:ext cx="9328844" cy="2584576"/>
        </p:xfrm>
        <a:graphic>
          <a:graphicData uri="http://schemas.openxmlformats.org/drawingml/2006/table">
            <a:tbl>
              <a:tblPr firstRow="1" bandRow="1">
                <a:tableStyleId>{0660B408-B3CF-4A94-85FC-2B1E0A45F4A2}</a:tableStyleId>
              </a:tblPr>
              <a:tblGrid>
                <a:gridCol w="1297172">
                  <a:extLst>
                    <a:ext uri="{9D8B030D-6E8A-4147-A177-3AD203B41FA5}">
                      <a16:colId xmlns:a16="http://schemas.microsoft.com/office/drawing/2014/main" val="1985761999"/>
                    </a:ext>
                  </a:extLst>
                </a:gridCol>
                <a:gridCol w="8031672">
                  <a:extLst>
                    <a:ext uri="{9D8B030D-6E8A-4147-A177-3AD203B41FA5}">
                      <a16:colId xmlns:a16="http://schemas.microsoft.com/office/drawing/2014/main" val="1186409320"/>
                    </a:ext>
                  </a:extLst>
                </a:gridCol>
              </a:tblGrid>
              <a:tr h="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4704">
                <a:tc>
                  <a:txBody>
                    <a:bodyPr/>
                    <a:lstStyle/>
                    <a:p>
                      <a:r>
                        <a:rPr lang="es-ES" sz="1600" b="1" dirty="0" err="1"/>
                        <a:t>AllExcept</a:t>
                      </a:r>
                      <a:endParaRPr lang="es-ES" sz="1600" b="1" dirty="0"/>
                    </a:p>
                  </a:txBody>
                  <a:tcPr/>
                </a:tc>
                <a:tc>
                  <a:txBody>
                    <a:bodyPr/>
                    <a:lstStyle/>
                    <a:p>
                      <a:r>
                        <a:rPr lang="es-ES" sz="1600" dirty="0"/>
                        <a:t>Llama a un método en todos los clientes conectados excepto en las conexiones especificadas.</a:t>
                      </a:r>
                    </a:p>
                  </a:txBody>
                  <a:tcPr/>
                </a:tc>
                <a:extLst>
                  <a:ext uri="{0D108BD9-81ED-4DB2-BD59-A6C34878D82A}">
                    <a16:rowId xmlns:a16="http://schemas.microsoft.com/office/drawing/2014/main" val="39884438"/>
                  </a:ext>
                </a:extLst>
              </a:tr>
              <a:tr h="554704">
                <a:tc>
                  <a:txBody>
                    <a:bodyPr/>
                    <a:lstStyle/>
                    <a:p>
                      <a:r>
                        <a:rPr lang="es-ES" sz="1600" b="1" dirty="0"/>
                        <a:t>Client</a:t>
                      </a:r>
                    </a:p>
                  </a:txBody>
                  <a:tcPr/>
                </a:tc>
                <a:tc>
                  <a:txBody>
                    <a:bodyPr/>
                    <a:lstStyle/>
                    <a:p>
                      <a:r>
                        <a:rPr lang="es-ES" sz="1600" dirty="0"/>
                        <a:t>Llama a un método en un cliente conectado específico.</a:t>
                      </a:r>
                    </a:p>
                  </a:txBody>
                  <a:tcPr/>
                </a:tc>
                <a:extLst>
                  <a:ext uri="{0D108BD9-81ED-4DB2-BD59-A6C34878D82A}">
                    <a16:rowId xmlns:a16="http://schemas.microsoft.com/office/drawing/2014/main" val="1821984117"/>
                  </a:ext>
                </a:extLst>
              </a:tr>
              <a:tr h="554704">
                <a:tc>
                  <a:txBody>
                    <a:bodyPr/>
                    <a:lstStyle/>
                    <a:p>
                      <a:r>
                        <a:rPr lang="es-ES" sz="1600" b="1" dirty="0" err="1"/>
                        <a:t>Clients</a:t>
                      </a:r>
                      <a:endParaRPr lang="es-ES" sz="1600" b="1" dirty="0"/>
                    </a:p>
                  </a:txBody>
                  <a:tcPr/>
                </a:tc>
                <a:tc>
                  <a:txBody>
                    <a:bodyPr/>
                    <a:lstStyle/>
                    <a:p>
                      <a:r>
                        <a:rPr lang="es-ES" sz="1600" dirty="0"/>
                        <a:t>Llama a un método en determinados clientes conectados.</a:t>
                      </a:r>
                    </a:p>
                  </a:txBody>
                  <a:tcPr/>
                </a:tc>
                <a:extLst>
                  <a:ext uri="{0D108BD9-81ED-4DB2-BD59-A6C34878D82A}">
                    <a16:rowId xmlns:a16="http://schemas.microsoft.com/office/drawing/2014/main" val="185297040"/>
                  </a:ext>
                </a:extLst>
              </a:tr>
              <a:tr h="554704">
                <a:tc>
                  <a:txBody>
                    <a:bodyPr/>
                    <a:lstStyle/>
                    <a:p>
                      <a:r>
                        <a:rPr lang="es-ES" sz="1600" b="1" dirty="0" err="1"/>
                        <a:t>Group</a:t>
                      </a:r>
                      <a:endParaRPr lang="es-ES" sz="1600" b="1" dirty="0"/>
                    </a:p>
                  </a:txBody>
                  <a:tcPr/>
                </a:tc>
                <a:tc>
                  <a:txBody>
                    <a:bodyPr/>
                    <a:lstStyle/>
                    <a:p>
                      <a:r>
                        <a:rPr lang="es-ES" sz="1600" dirty="0"/>
                        <a:t>Llama a un método en todas las conexiones del grupo especificado.</a:t>
                      </a:r>
                    </a:p>
                  </a:txBody>
                  <a:tcPr/>
                </a:tc>
                <a:extLst>
                  <a:ext uri="{0D108BD9-81ED-4DB2-BD59-A6C34878D82A}">
                    <a16:rowId xmlns:a16="http://schemas.microsoft.com/office/drawing/2014/main" val="160186616"/>
                  </a:ext>
                </a:extLst>
              </a:tr>
            </a:tbl>
          </a:graphicData>
        </a:graphic>
      </p:graphicFrame>
    </p:spTree>
    <p:extLst>
      <p:ext uri="{BB962C8B-B14F-4D97-AF65-F5344CB8AC3E}">
        <p14:creationId xmlns:p14="http://schemas.microsoft.com/office/powerpoint/2010/main" val="2071866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B178CE-02CB-FD70-146B-C2C31E542AA0}"/>
              </a:ext>
            </a:extLst>
          </p:cNvPr>
          <p:cNvSpPr>
            <a:spLocks noGrp="1"/>
          </p:cNvSpPr>
          <p:nvPr>
            <p:ph type="sldNum" sz="quarter" idx="12"/>
          </p:nvPr>
        </p:nvSpPr>
        <p:spPr/>
        <p:txBody>
          <a:bodyPr/>
          <a:lstStyle/>
          <a:p>
            <a:fld id="{9A396ACE-1A63-459D-82B4-27C23849521D}" type="slidenum">
              <a:rPr lang="es-ES" smtClean="0"/>
              <a:t>67</a:t>
            </a:fld>
            <a:endParaRPr lang="es-ES"/>
          </a:p>
        </p:txBody>
      </p:sp>
      <p:sp>
        <p:nvSpPr>
          <p:cNvPr id="5" name="CuadroTexto 4">
            <a:extLst>
              <a:ext uri="{FF2B5EF4-FFF2-40B4-BE49-F238E27FC236}">
                <a16:creationId xmlns:a16="http://schemas.microsoft.com/office/drawing/2014/main" id="{5B42C72A-C0DB-1A1E-7A05-3D30E873CE9D}"/>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7" name="CuadroTexto 6">
            <a:extLst>
              <a:ext uri="{FF2B5EF4-FFF2-40B4-BE49-F238E27FC236}">
                <a16:creationId xmlns:a16="http://schemas.microsoft.com/office/drawing/2014/main" id="{F2369930-46AD-4B79-84A8-2089831E5392}"/>
              </a:ext>
            </a:extLst>
          </p:cNvPr>
          <p:cNvSpPr txBox="1"/>
          <p:nvPr/>
        </p:nvSpPr>
        <p:spPr>
          <a:xfrm>
            <a:off x="55500" y="745682"/>
            <a:ext cx="4954772" cy="369332"/>
          </a:xfrm>
          <a:prstGeom prst="rect">
            <a:avLst/>
          </a:prstGeom>
          <a:noFill/>
        </p:spPr>
        <p:txBody>
          <a:bodyPr wrap="square">
            <a:spAutoFit/>
          </a:bodyPr>
          <a:lstStyle/>
          <a:p>
            <a:r>
              <a:rPr lang="es-ES" sz="1800" dirty="0" err="1">
                <a:solidFill>
                  <a:srgbClr val="FF4F00"/>
                </a:solidFill>
                <a:latin typeface="Cascadia Mono" panose="020B0609020000020004" pitchFamily="49" charset="0"/>
              </a:rPr>
              <a:t>IHubCallerClients</a:t>
            </a: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Clients</a:t>
            </a:r>
            <a:endParaRPr lang="es-ES" sz="1800" dirty="0">
              <a:solidFill>
                <a:srgbClr val="000000"/>
              </a:solidFill>
              <a:latin typeface="Cascadia Mono" panose="020B0609020000020004" pitchFamily="49" charset="0"/>
            </a:endParaRPr>
          </a:p>
        </p:txBody>
      </p:sp>
      <p:graphicFrame>
        <p:nvGraphicFramePr>
          <p:cNvPr id="2" name="Tabla 1">
            <a:extLst>
              <a:ext uri="{FF2B5EF4-FFF2-40B4-BE49-F238E27FC236}">
                <a16:creationId xmlns:a16="http://schemas.microsoft.com/office/drawing/2014/main" id="{BDFA3D25-0156-4FB4-D95B-F80B3D57DEB8}"/>
              </a:ext>
            </a:extLst>
          </p:cNvPr>
          <p:cNvGraphicFramePr>
            <a:graphicFrameLocks noGrp="1"/>
          </p:cNvGraphicFramePr>
          <p:nvPr>
            <p:extLst>
              <p:ext uri="{D42A27DB-BD31-4B8C-83A1-F6EECF244321}">
                <p14:modId xmlns:p14="http://schemas.microsoft.com/office/powerpoint/2010/main" val="3996766834"/>
              </p:ext>
            </p:extLst>
          </p:nvPr>
        </p:nvGraphicFramePr>
        <p:xfrm>
          <a:off x="116958" y="1174933"/>
          <a:ext cx="9328844" cy="3455901"/>
        </p:xfrm>
        <a:graphic>
          <a:graphicData uri="http://schemas.openxmlformats.org/drawingml/2006/table">
            <a:tbl>
              <a:tblPr firstRow="1" bandRow="1">
                <a:tableStyleId>{0660B408-B3CF-4A94-85FC-2B1E0A45F4A2}</a:tableStyleId>
              </a:tblPr>
              <a:tblGrid>
                <a:gridCol w="1456661">
                  <a:extLst>
                    <a:ext uri="{9D8B030D-6E8A-4147-A177-3AD203B41FA5}">
                      <a16:colId xmlns:a16="http://schemas.microsoft.com/office/drawing/2014/main" val="1985761999"/>
                    </a:ext>
                  </a:extLst>
                </a:gridCol>
                <a:gridCol w="7872183">
                  <a:extLst>
                    <a:ext uri="{9D8B030D-6E8A-4147-A177-3AD203B41FA5}">
                      <a16:colId xmlns:a16="http://schemas.microsoft.com/office/drawing/2014/main" val="1186409320"/>
                    </a:ext>
                  </a:extLst>
                </a:gridCol>
              </a:tblGrid>
              <a:tr h="647600">
                <a:tc>
                  <a:txBody>
                    <a:bodyPr/>
                    <a:lstStyle/>
                    <a:p>
                      <a:r>
                        <a:rPr lang="es-ES" b="0" dirty="0"/>
                        <a:t>Métodos</a:t>
                      </a:r>
                    </a:p>
                  </a:txBody>
                  <a:tcPr/>
                </a:tc>
                <a:tc>
                  <a:txBody>
                    <a:bodyPr/>
                    <a:lstStyle/>
                    <a:p>
                      <a:r>
                        <a:rPr lang="es-ES" b="0" dirty="0"/>
                        <a:t>Descripción</a:t>
                      </a:r>
                    </a:p>
                  </a:txBody>
                  <a:tcPr/>
                </a:tc>
                <a:extLst>
                  <a:ext uri="{0D108BD9-81ED-4DB2-BD59-A6C34878D82A}">
                    <a16:rowId xmlns:a16="http://schemas.microsoft.com/office/drawing/2014/main" val="757886110"/>
                  </a:ext>
                </a:extLst>
              </a:tr>
              <a:tr h="559160">
                <a:tc>
                  <a:txBody>
                    <a:bodyPr/>
                    <a:lstStyle/>
                    <a:p>
                      <a:r>
                        <a:rPr lang="es-ES" sz="1600" b="1" dirty="0" err="1"/>
                        <a:t>GroupExcept</a:t>
                      </a:r>
                      <a:endParaRPr lang="es-ES" sz="1600" b="1" dirty="0"/>
                    </a:p>
                  </a:txBody>
                  <a:tcPr/>
                </a:tc>
                <a:tc>
                  <a:txBody>
                    <a:bodyPr/>
                    <a:lstStyle/>
                    <a:p>
                      <a:r>
                        <a:rPr lang="es-ES" sz="1600" dirty="0"/>
                        <a:t>Llama a un método en todas las conexiones del grupo especificado, excepto en las conexiones especificadas.</a:t>
                      </a:r>
                    </a:p>
                  </a:txBody>
                  <a:tcPr/>
                </a:tc>
                <a:extLst>
                  <a:ext uri="{0D108BD9-81ED-4DB2-BD59-A6C34878D82A}">
                    <a16:rowId xmlns:a16="http://schemas.microsoft.com/office/drawing/2014/main" val="39884438"/>
                  </a:ext>
                </a:extLst>
              </a:tr>
              <a:tr h="563526">
                <a:tc>
                  <a:txBody>
                    <a:bodyPr/>
                    <a:lstStyle/>
                    <a:p>
                      <a:r>
                        <a:rPr lang="es-ES" sz="1600" b="1" dirty="0" err="1"/>
                        <a:t>Groups</a:t>
                      </a:r>
                      <a:endParaRPr lang="es-ES" sz="1600" b="1" dirty="0"/>
                    </a:p>
                  </a:txBody>
                  <a:tcPr/>
                </a:tc>
                <a:tc>
                  <a:txBody>
                    <a:bodyPr/>
                    <a:lstStyle/>
                    <a:p>
                      <a:r>
                        <a:rPr lang="es-ES" sz="1600" dirty="0"/>
                        <a:t>Llama a un método en varios grupos de conexiones.</a:t>
                      </a:r>
                    </a:p>
                  </a:txBody>
                  <a:tcPr/>
                </a:tc>
                <a:extLst>
                  <a:ext uri="{0D108BD9-81ED-4DB2-BD59-A6C34878D82A}">
                    <a16:rowId xmlns:a16="http://schemas.microsoft.com/office/drawing/2014/main" val="1821984117"/>
                  </a:ext>
                </a:extLst>
              </a:tr>
              <a:tr h="724319">
                <a:tc>
                  <a:txBody>
                    <a:bodyPr/>
                    <a:lstStyle/>
                    <a:p>
                      <a:r>
                        <a:rPr lang="es-ES" sz="1600" b="1" dirty="0" err="1"/>
                        <a:t>OthersInGroup</a:t>
                      </a:r>
                      <a:endParaRPr lang="es-ES" sz="1600" b="1" dirty="0"/>
                    </a:p>
                  </a:txBody>
                  <a:tcPr/>
                </a:tc>
                <a:tc>
                  <a:txBody>
                    <a:bodyPr/>
                    <a:lstStyle/>
                    <a:p>
                      <a:r>
                        <a:rPr lang="es-ES" sz="1600" dirty="0"/>
                        <a:t>Llama a un método en un grupo de conexiones, excluyendo al cliente que invocó el método del  </a:t>
                      </a:r>
                      <a:r>
                        <a:rPr lang="es-ES" sz="1600" dirty="0" err="1"/>
                        <a:t>hub</a:t>
                      </a:r>
                      <a:r>
                        <a:rPr lang="es-ES" sz="1600" dirty="0"/>
                        <a:t>.</a:t>
                      </a:r>
                    </a:p>
                  </a:txBody>
                  <a:tcPr/>
                </a:tc>
                <a:extLst>
                  <a:ext uri="{0D108BD9-81ED-4DB2-BD59-A6C34878D82A}">
                    <a16:rowId xmlns:a16="http://schemas.microsoft.com/office/drawing/2014/main" val="185297040"/>
                  </a:ext>
                </a:extLst>
              </a:tr>
              <a:tr h="606056">
                <a:tc>
                  <a:txBody>
                    <a:bodyPr/>
                    <a:lstStyle/>
                    <a:p>
                      <a:r>
                        <a:rPr lang="es-ES" sz="1600" b="1" dirty="0" err="1"/>
                        <a:t>User</a:t>
                      </a:r>
                      <a:endParaRPr lang="es-ES" sz="1600" b="1" dirty="0"/>
                    </a:p>
                  </a:txBody>
                  <a:tcPr/>
                </a:tc>
                <a:tc>
                  <a:txBody>
                    <a:bodyPr/>
                    <a:lstStyle/>
                    <a:p>
                      <a:pPr algn="l" fontAlgn="t"/>
                      <a:r>
                        <a:rPr lang="es-ES" sz="1600" dirty="0">
                          <a:effectLst/>
                        </a:rPr>
                        <a:t>Llama a un método en todas las conexiones asociadas a un usuario específico</a:t>
                      </a:r>
                      <a:endParaRPr lang="en-US" sz="1600" dirty="0">
                        <a:effectLst/>
                      </a:endParaRPr>
                    </a:p>
                  </a:txBody>
                  <a:tcPr/>
                </a:tc>
                <a:extLst>
                  <a:ext uri="{0D108BD9-81ED-4DB2-BD59-A6C34878D82A}">
                    <a16:rowId xmlns:a16="http://schemas.microsoft.com/office/drawing/2014/main" val="160186616"/>
                  </a:ext>
                </a:extLst>
              </a:tr>
              <a:tr h="0">
                <a:tc>
                  <a:txBody>
                    <a:bodyPr/>
                    <a:lstStyle/>
                    <a:p>
                      <a:r>
                        <a:rPr lang="es-ES" sz="1600" b="1" dirty="0" err="1"/>
                        <a:t>Users</a:t>
                      </a:r>
                      <a:endParaRPr lang="es-ES" sz="1600" b="1" dirty="0"/>
                    </a:p>
                  </a:txBody>
                  <a:tcPr/>
                </a:tc>
                <a:tc>
                  <a:txBody>
                    <a:bodyPr/>
                    <a:lstStyle/>
                    <a:p>
                      <a:r>
                        <a:rPr lang="es-ES" sz="1600" dirty="0"/>
                        <a:t>Llama a un método en todas las conexiones asociadas a los usuarios especificados</a:t>
                      </a:r>
                    </a:p>
                  </a:txBody>
                  <a:tcPr/>
                </a:tc>
                <a:extLst>
                  <a:ext uri="{0D108BD9-81ED-4DB2-BD59-A6C34878D82A}">
                    <a16:rowId xmlns:a16="http://schemas.microsoft.com/office/drawing/2014/main" val="419695849"/>
                  </a:ext>
                </a:extLst>
              </a:tr>
            </a:tbl>
          </a:graphicData>
        </a:graphic>
      </p:graphicFrame>
    </p:spTree>
    <p:extLst>
      <p:ext uri="{BB962C8B-B14F-4D97-AF65-F5344CB8AC3E}">
        <p14:creationId xmlns:p14="http://schemas.microsoft.com/office/powerpoint/2010/main" val="2625861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A797324-DB06-1393-393C-E683C5448BA9}"/>
              </a:ext>
            </a:extLst>
          </p:cNvPr>
          <p:cNvSpPr>
            <a:spLocks noGrp="1"/>
          </p:cNvSpPr>
          <p:nvPr>
            <p:ph type="sldNum" sz="quarter" idx="12"/>
          </p:nvPr>
        </p:nvSpPr>
        <p:spPr/>
        <p:txBody>
          <a:bodyPr/>
          <a:lstStyle/>
          <a:p>
            <a:fld id="{9A396ACE-1A63-459D-82B4-27C23849521D}" type="slidenum">
              <a:rPr lang="es-ES" smtClean="0"/>
              <a:t>68</a:t>
            </a:fld>
            <a:endParaRPr lang="es-ES"/>
          </a:p>
        </p:txBody>
      </p:sp>
      <p:pic>
        <p:nvPicPr>
          <p:cNvPr id="6" name="Imagen 5">
            <a:extLst>
              <a:ext uri="{FF2B5EF4-FFF2-40B4-BE49-F238E27FC236}">
                <a16:creationId xmlns:a16="http://schemas.microsoft.com/office/drawing/2014/main" id="{D0518619-F6EC-4408-3583-CB1709B8CFCE}"/>
              </a:ext>
            </a:extLst>
          </p:cNvPr>
          <p:cNvPicPr>
            <a:picLocks noChangeAspect="1"/>
          </p:cNvPicPr>
          <p:nvPr/>
        </p:nvPicPr>
        <p:blipFill rotWithShape="1">
          <a:blip r:embed="rId2"/>
          <a:srcRect t="16368" r="11970"/>
          <a:stretch/>
        </p:blipFill>
        <p:spPr>
          <a:xfrm>
            <a:off x="369483" y="1118674"/>
            <a:ext cx="6534594" cy="1602799"/>
          </a:xfrm>
          <a:prstGeom prst="rect">
            <a:avLst/>
          </a:prstGeom>
        </p:spPr>
      </p:pic>
      <p:sp>
        <p:nvSpPr>
          <p:cNvPr id="7" name="CuadroTexto 6">
            <a:extLst>
              <a:ext uri="{FF2B5EF4-FFF2-40B4-BE49-F238E27FC236}">
                <a16:creationId xmlns:a16="http://schemas.microsoft.com/office/drawing/2014/main" id="{8C4E174F-F7C0-2204-FD27-604D73869CE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9" name="CuadroTexto 8">
            <a:extLst>
              <a:ext uri="{FF2B5EF4-FFF2-40B4-BE49-F238E27FC236}">
                <a16:creationId xmlns:a16="http://schemas.microsoft.com/office/drawing/2014/main" id="{B40C0EE5-D28A-F9B4-9E25-D3F28CBCE1C1}"/>
              </a:ext>
            </a:extLst>
          </p:cNvPr>
          <p:cNvSpPr txBox="1"/>
          <p:nvPr/>
        </p:nvSpPr>
        <p:spPr>
          <a:xfrm>
            <a:off x="248978" y="774904"/>
            <a:ext cx="4954772" cy="369332"/>
          </a:xfrm>
          <a:prstGeom prst="rect">
            <a:avLst/>
          </a:prstGeom>
          <a:noFill/>
        </p:spPr>
        <p:txBody>
          <a:bodyPr wrap="square">
            <a:spAutoFit/>
          </a:bodyPr>
          <a:lstStyle/>
          <a:p>
            <a:r>
              <a:rPr lang="es-ES" b="1" dirty="0"/>
              <a:t>Ejemplos de cómo enviar mensajes a los clientes:</a:t>
            </a:r>
          </a:p>
        </p:txBody>
      </p:sp>
      <p:sp>
        <p:nvSpPr>
          <p:cNvPr id="10" name="Elipse 9">
            <a:extLst>
              <a:ext uri="{FF2B5EF4-FFF2-40B4-BE49-F238E27FC236}">
                <a16:creationId xmlns:a16="http://schemas.microsoft.com/office/drawing/2014/main" id="{6EA7A242-84E1-D5B8-75BB-25DA8F029A58}"/>
              </a:ext>
            </a:extLst>
          </p:cNvPr>
          <p:cNvSpPr/>
          <p:nvPr/>
        </p:nvSpPr>
        <p:spPr>
          <a:xfrm>
            <a:off x="5203750" y="1144236"/>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1</a:t>
            </a:r>
          </a:p>
        </p:txBody>
      </p:sp>
      <p:sp>
        <p:nvSpPr>
          <p:cNvPr id="11" name="Elipse 10">
            <a:extLst>
              <a:ext uri="{FF2B5EF4-FFF2-40B4-BE49-F238E27FC236}">
                <a16:creationId xmlns:a16="http://schemas.microsoft.com/office/drawing/2014/main" id="{33A06850-0843-8F8E-F801-65A9FF971B99}"/>
              </a:ext>
            </a:extLst>
          </p:cNvPr>
          <p:cNvSpPr/>
          <p:nvPr/>
        </p:nvSpPr>
        <p:spPr>
          <a:xfrm>
            <a:off x="5379187" y="1609458"/>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2</a:t>
            </a:r>
          </a:p>
        </p:txBody>
      </p:sp>
      <p:sp>
        <p:nvSpPr>
          <p:cNvPr id="12" name="Elipse 11">
            <a:extLst>
              <a:ext uri="{FF2B5EF4-FFF2-40B4-BE49-F238E27FC236}">
                <a16:creationId xmlns:a16="http://schemas.microsoft.com/office/drawing/2014/main" id="{03C4B8A1-F14B-5710-9ACF-A99FB0A73E8B}"/>
              </a:ext>
            </a:extLst>
          </p:cNvPr>
          <p:cNvSpPr/>
          <p:nvPr/>
        </p:nvSpPr>
        <p:spPr>
          <a:xfrm>
            <a:off x="6393714" y="2131035"/>
            <a:ext cx="350875" cy="3508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3</a:t>
            </a:r>
          </a:p>
        </p:txBody>
      </p:sp>
      <p:sp>
        <p:nvSpPr>
          <p:cNvPr id="15" name="CuadroTexto 14">
            <a:extLst>
              <a:ext uri="{FF2B5EF4-FFF2-40B4-BE49-F238E27FC236}">
                <a16:creationId xmlns:a16="http://schemas.microsoft.com/office/drawing/2014/main" id="{2861F00F-6B11-52F1-AC30-1EBDABD84A84}"/>
              </a:ext>
            </a:extLst>
          </p:cNvPr>
          <p:cNvSpPr txBox="1"/>
          <p:nvPr/>
        </p:nvSpPr>
        <p:spPr>
          <a:xfrm>
            <a:off x="282206" y="2721473"/>
            <a:ext cx="9341588" cy="923330"/>
          </a:xfrm>
          <a:prstGeom prst="rect">
            <a:avLst/>
          </a:prstGeom>
          <a:noFill/>
        </p:spPr>
        <p:txBody>
          <a:bodyPr wrap="square">
            <a:spAutoFit/>
          </a:bodyPr>
          <a:lstStyle/>
          <a:p>
            <a:r>
              <a:rPr lang="es-ES" b="1" dirty="0">
                <a:solidFill>
                  <a:srgbClr val="FF8209"/>
                </a:solidFill>
              </a:rPr>
              <a:t>1-</a:t>
            </a:r>
            <a:r>
              <a:rPr lang="es-ES" dirty="0">
                <a:solidFill>
                  <a:srgbClr val="FF8209"/>
                </a:solidFill>
              </a:rPr>
              <a:t> </a:t>
            </a:r>
            <a:r>
              <a:rPr lang="es-ES" b="1" dirty="0" err="1">
                <a:solidFill>
                  <a:srgbClr val="FF8209"/>
                </a:solidFill>
              </a:rPr>
              <a:t>SendMessage</a:t>
            </a:r>
            <a:r>
              <a:rPr lang="es-ES" b="1" dirty="0">
                <a:solidFill>
                  <a:srgbClr val="FF8209"/>
                </a:solidFill>
              </a:rPr>
              <a:t>:</a:t>
            </a:r>
            <a:r>
              <a:rPr lang="es-ES" dirty="0">
                <a:solidFill>
                  <a:srgbClr val="FF8209"/>
                </a:solidFill>
              </a:rPr>
              <a:t> </a:t>
            </a:r>
            <a:r>
              <a:rPr lang="es-ES" sz="1600" dirty="0"/>
              <a:t>envía un mensaje a todos los clientes conectados, utilizando </a:t>
            </a:r>
            <a:r>
              <a:rPr lang="es-ES" sz="1600" dirty="0" err="1"/>
              <a:t>Clients.All</a:t>
            </a:r>
            <a:r>
              <a:rPr lang="es-ES" sz="1600" dirty="0"/>
              <a:t>.</a:t>
            </a:r>
          </a:p>
          <a:p>
            <a:r>
              <a:rPr lang="es-ES" b="1" dirty="0">
                <a:solidFill>
                  <a:srgbClr val="FF8209"/>
                </a:solidFill>
              </a:rPr>
              <a:t>2-</a:t>
            </a:r>
            <a:r>
              <a:rPr lang="es-ES" dirty="0">
                <a:solidFill>
                  <a:srgbClr val="FF8209"/>
                </a:solidFill>
              </a:rPr>
              <a:t> </a:t>
            </a:r>
            <a:r>
              <a:rPr lang="es-ES" b="1" dirty="0" err="1">
                <a:solidFill>
                  <a:srgbClr val="FF8209"/>
                </a:solidFill>
              </a:rPr>
              <a:t>SendMessageToCaller</a:t>
            </a:r>
            <a:r>
              <a:rPr lang="es-ES" b="1" dirty="0">
                <a:solidFill>
                  <a:srgbClr val="FF8209"/>
                </a:solidFill>
              </a:rPr>
              <a:t>:</a:t>
            </a:r>
            <a:r>
              <a:rPr lang="es-ES" dirty="0">
                <a:solidFill>
                  <a:srgbClr val="FF8209"/>
                </a:solidFill>
              </a:rPr>
              <a:t> </a:t>
            </a:r>
            <a:r>
              <a:rPr lang="es-ES" sz="1600" dirty="0"/>
              <a:t>envía un mensaje a la persona que llama, utilizando </a:t>
            </a:r>
            <a:r>
              <a:rPr lang="es-ES" sz="1600" dirty="0" err="1"/>
              <a:t>Clients.Caller</a:t>
            </a:r>
            <a:r>
              <a:rPr lang="es-ES" sz="1600" dirty="0"/>
              <a:t>.</a:t>
            </a:r>
            <a:endParaRPr lang="es-ES" dirty="0"/>
          </a:p>
          <a:p>
            <a:r>
              <a:rPr lang="es-ES" b="1" dirty="0">
                <a:solidFill>
                  <a:srgbClr val="FF8209"/>
                </a:solidFill>
              </a:rPr>
              <a:t>3- </a:t>
            </a:r>
            <a:r>
              <a:rPr lang="es-ES" b="1" dirty="0" err="1">
                <a:solidFill>
                  <a:srgbClr val="FF8209"/>
                </a:solidFill>
              </a:rPr>
              <a:t>SendMessageToGroup</a:t>
            </a:r>
            <a:r>
              <a:rPr lang="es-ES" sz="1600" b="1" dirty="0">
                <a:solidFill>
                  <a:srgbClr val="FF8209"/>
                </a:solidFill>
              </a:rPr>
              <a:t>: </a:t>
            </a:r>
            <a:r>
              <a:rPr lang="es-ES" sz="1600" dirty="0"/>
              <a:t>envía un mensaje a todos los clientes del grupo SignalR </a:t>
            </a:r>
            <a:r>
              <a:rPr lang="es-ES" sz="1600" dirty="0" err="1"/>
              <a:t>Users</a:t>
            </a:r>
            <a:r>
              <a:rPr lang="es-ES" sz="1600" dirty="0"/>
              <a:t>.</a:t>
            </a:r>
            <a:endParaRPr lang="es-ES" sz="2000" dirty="0"/>
          </a:p>
        </p:txBody>
      </p:sp>
      <p:sp>
        <p:nvSpPr>
          <p:cNvPr id="22" name="CuadroTexto 21">
            <a:extLst>
              <a:ext uri="{FF2B5EF4-FFF2-40B4-BE49-F238E27FC236}">
                <a16:creationId xmlns:a16="http://schemas.microsoft.com/office/drawing/2014/main" id="{8A0B226A-4762-9AA0-4C5D-492E3DC15CD4}"/>
              </a:ext>
            </a:extLst>
          </p:cNvPr>
          <p:cNvSpPr txBox="1"/>
          <p:nvPr/>
        </p:nvSpPr>
        <p:spPr>
          <a:xfrm>
            <a:off x="7453" y="3675924"/>
            <a:ext cx="9906000" cy="369332"/>
          </a:xfrm>
          <a:prstGeom prst="rect">
            <a:avLst/>
          </a:prstGeom>
          <a:noFill/>
        </p:spPr>
        <p:txBody>
          <a:bodyPr wrap="square" rtlCol="0">
            <a:spAutoFit/>
          </a:bodyPr>
          <a:lstStyle/>
          <a:p>
            <a:pPr algn="ctr"/>
            <a:r>
              <a:rPr lang="es-ES" dirty="0"/>
              <a:t>--------------------------</a:t>
            </a:r>
          </a:p>
        </p:txBody>
      </p:sp>
      <p:sp>
        <p:nvSpPr>
          <p:cNvPr id="23" name="CuadroTexto 22">
            <a:extLst>
              <a:ext uri="{FF2B5EF4-FFF2-40B4-BE49-F238E27FC236}">
                <a16:creationId xmlns:a16="http://schemas.microsoft.com/office/drawing/2014/main" id="{86820AF8-8AC9-6182-3137-D76AC4E69A2C}"/>
              </a:ext>
            </a:extLst>
          </p:cNvPr>
          <p:cNvSpPr txBox="1"/>
          <p:nvPr/>
        </p:nvSpPr>
        <p:spPr>
          <a:xfrm>
            <a:off x="116957" y="4247418"/>
            <a:ext cx="7993581"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4"/>
                </a:solidFill>
              </a:rPr>
              <a:t>Propiedad</a:t>
            </a:r>
            <a:r>
              <a:rPr lang="es-ES" b="1" dirty="0"/>
              <a:t>].</a:t>
            </a:r>
            <a:r>
              <a:rPr lang="es-ES" b="1" dirty="0" err="1"/>
              <a:t>SendAsync</a:t>
            </a:r>
            <a:r>
              <a:rPr lang="es-ES" b="1" dirty="0"/>
              <a:t>(“</a:t>
            </a:r>
            <a:r>
              <a:rPr lang="es-ES" b="1" dirty="0" err="1"/>
              <a:t>EventoHaciaElFront</a:t>
            </a:r>
            <a:r>
              <a:rPr lang="es-ES" b="1" dirty="0"/>
              <a:t>”, param1, param2…)</a:t>
            </a:r>
          </a:p>
        </p:txBody>
      </p:sp>
      <p:sp>
        <p:nvSpPr>
          <p:cNvPr id="24" name="CuadroTexto 23">
            <a:extLst>
              <a:ext uri="{FF2B5EF4-FFF2-40B4-BE49-F238E27FC236}">
                <a16:creationId xmlns:a16="http://schemas.microsoft.com/office/drawing/2014/main" id="{4D4F2462-E171-8F0A-4DA7-82ED39FCE05B}"/>
              </a:ext>
            </a:extLst>
          </p:cNvPr>
          <p:cNvSpPr txBox="1"/>
          <p:nvPr/>
        </p:nvSpPr>
        <p:spPr>
          <a:xfrm>
            <a:off x="248979" y="5207011"/>
            <a:ext cx="7861560" cy="369332"/>
          </a:xfrm>
          <a:prstGeom prst="rect">
            <a:avLst/>
          </a:prstGeom>
          <a:noFill/>
        </p:spPr>
        <p:txBody>
          <a:bodyPr wrap="square" rtlCol="0">
            <a:spAutoFit/>
          </a:bodyPr>
          <a:lstStyle/>
          <a:p>
            <a:pPr marL="285750" indent="-285750">
              <a:buFont typeface="Arial" panose="020B0604020202020204" pitchFamily="34" charset="0"/>
              <a:buChar char="•"/>
            </a:pPr>
            <a:r>
              <a:rPr lang="es-ES" b="1" dirty="0" err="1"/>
              <a:t>Clients</a:t>
            </a:r>
            <a:r>
              <a:rPr lang="es-ES" dirty="0"/>
              <a:t>.[</a:t>
            </a:r>
            <a:r>
              <a:rPr lang="es-ES" b="1" dirty="0">
                <a:solidFill>
                  <a:schemeClr val="accent6"/>
                </a:solidFill>
              </a:rPr>
              <a:t>Método</a:t>
            </a:r>
            <a:r>
              <a:rPr lang="es-ES" dirty="0"/>
              <a:t>](</a:t>
            </a:r>
            <a:r>
              <a:rPr lang="es-ES" b="1" dirty="0">
                <a:solidFill>
                  <a:schemeClr val="accent6"/>
                </a:solidFill>
              </a:rPr>
              <a:t>param1, … </a:t>
            </a:r>
            <a:r>
              <a:rPr lang="es-ES" b="1" dirty="0"/>
              <a:t>).</a:t>
            </a:r>
            <a:r>
              <a:rPr lang="es-ES" b="1" dirty="0" err="1"/>
              <a:t>SendAsync</a:t>
            </a:r>
            <a:r>
              <a:rPr lang="es-ES" b="1" dirty="0"/>
              <a:t>(“</a:t>
            </a:r>
            <a:r>
              <a:rPr lang="es-ES" b="1" dirty="0" err="1"/>
              <a:t>EventoHaciaElFront</a:t>
            </a:r>
            <a:r>
              <a:rPr lang="es-ES" b="1" dirty="0"/>
              <a:t>”, param1, …)</a:t>
            </a:r>
          </a:p>
        </p:txBody>
      </p:sp>
      <p:sp>
        <p:nvSpPr>
          <p:cNvPr id="25" name="CuadroTexto 24">
            <a:extLst>
              <a:ext uri="{FF2B5EF4-FFF2-40B4-BE49-F238E27FC236}">
                <a16:creationId xmlns:a16="http://schemas.microsoft.com/office/drawing/2014/main" id="{D7A4FE7F-8B10-5873-CEE9-0D67F0B326D1}"/>
              </a:ext>
            </a:extLst>
          </p:cNvPr>
          <p:cNvSpPr txBox="1"/>
          <p:nvPr/>
        </p:nvSpPr>
        <p:spPr>
          <a:xfrm>
            <a:off x="391301" y="4585079"/>
            <a:ext cx="2988639" cy="369332"/>
          </a:xfrm>
          <a:prstGeom prst="rect">
            <a:avLst/>
          </a:prstGeom>
          <a:noFill/>
        </p:spPr>
        <p:txBody>
          <a:bodyPr wrap="none" rtlCol="0">
            <a:spAutoFit/>
          </a:bodyPr>
          <a:lstStyle/>
          <a:p>
            <a:r>
              <a:rPr lang="es-ES" b="1" dirty="0">
                <a:solidFill>
                  <a:schemeClr val="accent4"/>
                </a:solidFill>
              </a:rPr>
              <a:t>Propiedad</a:t>
            </a:r>
            <a:r>
              <a:rPr lang="es-ES" dirty="0"/>
              <a:t>: </a:t>
            </a:r>
            <a:r>
              <a:rPr lang="es-ES" dirty="0" err="1"/>
              <a:t>All</a:t>
            </a:r>
            <a:r>
              <a:rPr lang="es-ES" dirty="0"/>
              <a:t>, </a:t>
            </a:r>
            <a:r>
              <a:rPr lang="es-ES" dirty="0" err="1"/>
              <a:t>Caller</a:t>
            </a:r>
            <a:r>
              <a:rPr lang="es-ES" dirty="0"/>
              <a:t> y </a:t>
            </a:r>
            <a:r>
              <a:rPr lang="es-ES" dirty="0" err="1"/>
              <a:t>Others</a:t>
            </a:r>
            <a:endParaRPr lang="es-ES" dirty="0"/>
          </a:p>
        </p:txBody>
      </p:sp>
      <p:sp>
        <p:nvSpPr>
          <p:cNvPr id="26" name="CuadroTexto 25">
            <a:extLst>
              <a:ext uri="{FF2B5EF4-FFF2-40B4-BE49-F238E27FC236}">
                <a16:creationId xmlns:a16="http://schemas.microsoft.com/office/drawing/2014/main" id="{4CEFDC51-093A-C524-5A21-027AD2D4DF68}"/>
              </a:ext>
            </a:extLst>
          </p:cNvPr>
          <p:cNvSpPr txBox="1"/>
          <p:nvPr/>
        </p:nvSpPr>
        <p:spPr>
          <a:xfrm>
            <a:off x="416841" y="5501506"/>
            <a:ext cx="9087225" cy="646331"/>
          </a:xfrm>
          <a:prstGeom prst="rect">
            <a:avLst/>
          </a:prstGeom>
          <a:noFill/>
        </p:spPr>
        <p:txBody>
          <a:bodyPr wrap="square" rtlCol="0">
            <a:spAutoFit/>
          </a:bodyPr>
          <a:lstStyle/>
          <a:p>
            <a:r>
              <a:rPr lang="es-ES" b="1" dirty="0">
                <a:solidFill>
                  <a:schemeClr val="accent6"/>
                </a:solidFill>
              </a:rPr>
              <a:t>Método</a:t>
            </a:r>
            <a:r>
              <a:rPr lang="es-ES" dirty="0"/>
              <a:t>: </a:t>
            </a:r>
            <a:r>
              <a:rPr lang="es-ES" dirty="0" err="1"/>
              <a:t>AllExcept</a:t>
            </a:r>
            <a:r>
              <a:rPr lang="es-ES" dirty="0"/>
              <a:t>(…), Client(…), </a:t>
            </a:r>
            <a:r>
              <a:rPr lang="es-ES" dirty="0" err="1"/>
              <a:t>Clients</a:t>
            </a:r>
            <a:r>
              <a:rPr lang="es-ES" dirty="0"/>
              <a:t>(…), </a:t>
            </a:r>
            <a:r>
              <a:rPr lang="es-ES" dirty="0" err="1"/>
              <a:t>Group</a:t>
            </a:r>
            <a:r>
              <a:rPr lang="es-ES" dirty="0"/>
              <a:t>(…), </a:t>
            </a:r>
            <a:r>
              <a:rPr lang="es-ES" dirty="0" err="1"/>
              <a:t>GroupExcept</a:t>
            </a:r>
            <a:r>
              <a:rPr lang="es-ES" dirty="0"/>
              <a:t>(…), </a:t>
            </a:r>
            <a:r>
              <a:rPr lang="es-ES" dirty="0" err="1"/>
              <a:t>Groups</a:t>
            </a:r>
            <a:r>
              <a:rPr lang="es-ES" dirty="0"/>
              <a:t>(…), </a:t>
            </a:r>
            <a:r>
              <a:rPr lang="es-ES" dirty="0" err="1"/>
              <a:t>OthersInGroup</a:t>
            </a:r>
            <a:r>
              <a:rPr lang="es-ES" dirty="0"/>
              <a:t>(…), </a:t>
            </a:r>
            <a:r>
              <a:rPr lang="es-ES" dirty="0" err="1"/>
              <a:t>User</a:t>
            </a:r>
            <a:r>
              <a:rPr lang="es-ES" dirty="0"/>
              <a:t>(…) y </a:t>
            </a:r>
            <a:r>
              <a:rPr lang="es-ES" dirty="0" err="1"/>
              <a:t>Users</a:t>
            </a:r>
            <a:r>
              <a:rPr lang="es-ES" dirty="0"/>
              <a:t>(…)</a:t>
            </a:r>
          </a:p>
        </p:txBody>
      </p:sp>
    </p:spTree>
    <p:extLst>
      <p:ext uri="{BB962C8B-B14F-4D97-AF65-F5344CB8AC3E}">
        <p14:creationId xmlns:p14="http://schemas.microsoft.com/office/powerpoint/2010/main" val="3006910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69</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17" y="269934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076" y="2290505"/>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F0F0868C-9628-84F7-3B2D-4920DBA9ED49}"/>
              </a:ext>
            </a:extLst>
          </p:cNvPr>
          <p:cNvCxnSpPr>
            <a:stCxn id="34818" idx="3"/>
          </p:cNvCxnSpPr>
          <p:nvPr/>
        </p:nvCxnSpPr>
        <p:spPr>
          <a:xfrm>
            <a:off x="1658679" y="136717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78328D9-3E51-2EB6-B9D2-FB9B655F1A2B}"/>
              </a:ext>
            </a:extLst>
          </p:cNvPr>
          <p:cNvCxnSpPr>
            <a:cxnSpLocks/>
          </p:cNvCxnSpPr>
          <p:nvPr/>
        </p:nvCxnSpPr>
        <p:spPr>
          <a:xfrm flipH="1">
            <a:off x="1666654" y="3084774"/>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800AAE4-FA79-06D4-5A52-721D79818F0E}"/>
              </a:ext>
            </a:extLst>
          </p:cNvPr>
          <p:cNvCxnSpPr>
            <a:cxnSpLocks/>
          </p:cNvCxnSpPr>
          <p:nvPr/>
        </p:nvCxnSpPr>
        <p:spPr>
          <a:xfrm flipH="1">
            <a:off x="1666654" y="499228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8A087409-F16B-06D4-9F47-958CBEAB5731}"/>
              </a:ext>
            </a:extLst>
          </p:cNvPr>
          <p:cNvCxnSpPr>
            <a:cxnSpLocks/>
          </p:cNvCxnSpPr>
          <p:nvPr/>
        </p:nvCxnSpPr>
        <p:spPr>
          <a:xfrm flipH="1">
            <a:off x="1666654" y="401863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AA9C66-72D4-2232-3216-16B69B91BC98}"/>
              </a:ext>
            </a:extLst>
          </p:cNvPr>
          <p:cNvCxnSpPr>
            <a:cxnSpLocks/>
          </p:cNvCxnSpPr>
          <p:nvPr/>
        </p:nvCxnSpPr>
        <p:spPr>
          <a:xfrm flipH="1">
            <a:off x="1658677" y="1454336"/>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3599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34" name="Conector recto de flecha 33">
            <a:extLst>
              <a:ext uri="{FF2B5EF4-FFF2-40B4-BE49-F238E27FC236}">
                <a16:creationId xmlns:a16="http://schemas.microsoft.com/office/drawing/2014/main" id="{3B91D8FC-7F3E-99F4-ECC6-ED25CD639548}"/>
              </a:ext>
            </a:extLst>
          </p:cNvPr>
          <p:cNvCxnSpPr>
            <a:cxnSpLocks/>
          </p:cNvCxnSpPr>
          <p:nvPr/>
        </p:nvCxnSpPr>
        <p:spPr>
          <a:xfrm flipH="1">
            <a:off x="1666654" y="5932782"/>
            <a:ext cx="47563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72378FB-7A2A-E867-5F5B-0D6CC675B54C}"/>
              </a:ext>
            </a:extLst>
          </p:cNvPr>
          <p:cNvPicPr>
            <a:picLocks noChangeAspect="1"/>
          </p:cNvPicPr>
          <p:nvPr/>
        </p:nvPicPr>
        <p:blipFill>
          <a:blip r:embed="rId5"/>
          <a:stretch>
            <a:fillRect/>
          </a:stretch>
        </p:blipFill>
        <p:spPr>
          <a:xfrm>
            <a:off x="3654057" y="5977200"/>
            <a:ext cx="6061112" cy="462778"/>
          </a:xfrm>
          <a:prstGeom prst="rect">
            <a:avLst/>
          </a:prstGeom>
        </p:spPr>
      </p:pic>
      <p:sp>
        <p:nvSpPr>
          <p:cNvPr id="29" name="Rectángulo 28">
            <a:extLst>
              <a:ext uri="{FF2B5EF4-FFF2-40B4-BE49-F238E27FC236}">
                <a16:creationId xmlns:a16="http://schemas.microsoft.com/office/drawing/2014/main" id="{C297C5C4-B833-E498-311E-077280A02D29}"/>
              </a:ext>
            </a:extLst>
          </p:cNvPr>
          <p:cNvSpPr/>
          <p:nvPr/>
        </p:nvSpPr>
        <p:spPr>
          <a:xfrm>
            <a:off x="4228129" y="6019948"/>
            <a:ext cx="1151946" cy="42002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89160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908332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70</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Clients.Caller</a:t>
            </a:r>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076" y="2290505"/>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45893" y="2132937"/>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a:endCxn id="6" idx="3"/>
          </p:cNvCxnSpPr>
          <p:nvPr/>
        </p:nvCxnSpPr>
        <p:spPr>
          <a:xfrm flipH="1">
            <a:off x="1658677"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4" name="Imagen 13">
            <a:extLst>
              <a:ext uri="{FF2B5EF4-FFF2-40B4-BE49-F238E27FC236}">
                <a16:creationId xmlns:a16="http://schemas.microsoft.com/office/drawing/2014/main" id="{B8F4E945-E129-347F-7EA4-A17AF456489F}"/>
              </a:ext>
            </a:extLst>
          </p:cNvPr>
          <p:cNvPicPr>
            <a:picLocks noChangeAspect="1"/>
          </p:cNvPicPr>
          <p:nvPr/>
        </p:nvPicPr>
        <p:blipFill>
          <a:blip r:embed="rId4"/>
          <a:stretch>
            <a:fillRect/>
          </a:stretch>
        </p:blipFill>
        <p:spPr>
          <a:xfrm>
            <a:off x="3452039" y="6106648"/>
            <a:ext cx="6142074" cy="327851"/>
          </a:xfrm>
          <a:prstGeom prst="rect">
            <a:avLst/>
          </a:prstGeom>
        </p:spPr>
      </p:pic>
      <p:sp>
        <p:nvSpPr>
          <p:cNvPr id="3" name="Rectángulo 2">
            <a:extLst>
              <a:ext uri="{FF2B5EF4-FFF2-40B4-BE49-F238E27FC236}">
                <a16:creationId xmlns:a16="http://schemas.microsoft.com/office/drawing/2014/main" id="{EF0A7353-489B-2833-4D27-3041B80E57A6}"/>
              </a:ext>
            </a:extLst>
          </p:cNvPr>
          <p:cNvSpPr/>
          <p:nvPr/>
        </p:nvSpPr>
        <p:spPr>
          <a:xfrm>
            <a:off x="4029740" y="6106649"/>
            <a:ext cx="1446028" cy="3278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5411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71</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Clients.Others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076" y="2290505"/>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65071" y="1362739"/>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97C58CA-606A-1F74-5947-C139CFE093C4}"/>
              </a:ext>
            </a:extLst>
          </p:cNvPr>
          <p:cNvCxnSpPr>
            <a:cxnSpLocks/>
          </p:cNvCxnSpPr>
          <p:nvPr/>
        </p:nvCxnSpPr>
        <p:spPr>
          <a:xfrm flipH="1">
            <a:off x="1671463" y="2221060"/>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pic>
        <p:nvPicPr>
          <p:cNvPr id="11" name="Imagen 10">
            <a:extLst>
              <a:ext uri="{FF2B5EF4-FFF2-40B4-BE49-F238E27FC236}">
                <a16:creationId xmlns:a16="http://schemas.microsoft.com/office/drawing/2014/main" id="{9827B02B-FF1A-5F0F-C42B-4070F167E386}"/>
              </a:ext>
            </a:extLst>
          </p:cNvPr>
          <p:cNvPicPr>
            <a:picLocks noChangeAspect="1"/>
          </p:cNvPicPr>
          <p:nvPr/>
        </p:nvPicPr>
        <p:blipFill>
          <a:blip r:embed="rId4"/>
          <a:stretch>
            <a:fillRect/>
          </a:stretch>
        </p:blipFill>
        <p:spPr>
          <a:xfrm>
            <a:off x="3181792" y="6092073"/>
            <a:ext cx="6523075" cy="326835"/>
          </a:xfrm>
          <a:prstGeom prst="rect">
            <a:avLst/>
          </a:prstGeom>
        </p:spPr>
      </p:pic>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3116673"/>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91BBC70-7114-5E26-7D35-52584B098FF6}"/>
              </a:ext>
            </a:extLst>
          </p:cNvPr>
          <p:cNvCxnSpPr>
            <a:cxnSpLocks/>
          </p:cNvCxnSpPr>
          <p:nvPr/>
        </p:nvCxnSpPr>
        <p:spPr>
          <a:xfrm flipH="1">
            <a:off x="1671463"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47D25D2-13D2-0E99-B4AC-A1A9444FAE1A}"/>
              </a:ext>
            </a:extLst>
          </p:cNvPr>
          <p:cNvCxnSpPr>
            <a:cxnSpLocks/>
          </p:cNvCxnSpPr>
          <p:nvPr/>
        </p:nvCxnSpPr>
        <p:spPr>
          <a:xfrm flipH="1">
            <a:off x="1671463" y="5932782"/>
            <a:ext cx="47718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CA49A21-7D0A-F380-3D52-8FE9236E12EF}"/>
              </a:ext>
            </a:extLst>
          </p:cNvPr>
          <p:cNvCxnSpPr>
            <a:cxnSpLocks/>
          </p:cNvCxnSpPr>
          <p:nvPr/>
        </p:nvCxnSpPr>
        <p:spPr>
          <a:xfrm flipH="1">
            <a:off x="1665070" y="5038217"/>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3E2DDA6E-B73C-0FCF-2ADE-A0E555D7DBC7}"/>
              </a:ext>
            </a:extLst>
          </p:cNvPr>
          <p:cNvSpPr/>
          <p:nvPr/>
        </p:nvSpPr>
        <p:spPr>
          <a:xfrm>
            <a:off x="3944679" y="6124019"/>
            <a:ext cx="1515139" cy="2948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23341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72</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076" y="2290505"/>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4824CB33-7BB0-C1A2-971A-5FCB7EE258D6}"/>
              </a:ext>
            </a:extLst>
          </p:cNvPr>
          <p:cNvPicPr>
            <a:picLocks noChangeAspect="1"/>
          </p:cNvPicPr>
          <p:nvPr/>
        </p:nvPicPr>
        <p:blipFill rotWithShape="1">
          <a:blip r:embed="rId4"/>
          <a:srcRect b="14770"/>
          <a:stretch/>
        </p:blipFill>
        <p:spPr>
          <a:xfrm>
            <a:off x="521650" y="6029663"/>
            <a:ext cx="9224963" cy="393943"/>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1350824" y="6070071"/>
            <a:ext cx="3765778" cy="3716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80160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73</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8" y="100988"/>
            <a:ext cx="4999644"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Clients.Clients</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076" y="2290505"/>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270940"/>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1367169"/>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F22D17B-0911-994A-F346-304DE6CF5476}"/>
              </a:ext>
            </a:extLst>
          </p:cNvPr>
          <p:cNvPicPr>
            <a:picLocks noChangeAspect="1"/>
          </p:cNvPicPr>
          <p:nvPr/>
        </p:nvPicPr>
        <p:blipFill rotWithShape="1">
          <a:blip r:embed="rId4"/>
          <a:srcRect t="1" b="21259"/>
          <a:stretch/>
        </p:blipFill>
        <p:spPr>
          <a:xfrm>
            <a:off x="172178" y="6069870"/>
            <a:ext cx="9561644" cy="348156"/>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895793" y="6161866"/>
            <a:ext cx="5058439" cy="27986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58677" y="3135718"/>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8189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3" y="4611951"/>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74</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Clients.AllExcept</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9" y="98174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1835630"/>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17" y="2731243"/>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3660335"/>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94" y="554735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076" y="2290505"/>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F0F0868C-9628-84F7-3B2D-4920DBA9ED49}"/>
              </a:ext>
            </a:extLst>
          </p:cNvPr>
          <p:cNvCxnSpPr>
            <a:cxnSpLocks/>
          </p:cNvCxnSpPr>
          <p:nvPr/>
        </p:nvCxnSpPr>
        <p:spPr>
          <a:xfrm>
            <a:off x="1671463" y="2121198"/>
            <a:ext cx="4593265" cy="4430"/>
          </a:xfrm>
          <a:prstGeom prst="straightConnector1">
            <a:avLst/>
          </a:prstGeom>
          <a:ln w="28575">
            <a:solidFill>
              <a:srgbClr val="FF8209"/>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03476A0-5F55-17F9-EC8F-89C1B8FC7EBA}"/>
              </a:ext>
            </a:extLst>
          </p:cNvPr>
          <p:cNvSpPr txBox="1"/>
          <p:nvPr/>
        </p:nvSpPr>
        <p:spPr>
          <a:xfrm>
            <a:off x="1122366" y="1182503"/>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1122366" y="2073645"/>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1114389" y="2967891"/>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1122366" y="3923400"/>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1143206" y="4844614"/>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1135190" y="5792534"/>
            <a:ext cx="292068" cy="369332"/>
          </a:xfrm>
          <a:prstGeom prst="rect">
            <a:avLst/>
          </a:prstGeom>
          <a:noFill/>
        </p:spPr>
        <p:txBody>
          <a:bodyPr wrap="none" rtlCol="0">
            <a:spAutoFit/>
          </a:bodyPr>
          <a:lstStyle/>
          <a:p>
            <a:r>
              <a:rPr lang="es-ES" dirty="0"/>
              <a:t>Z</a:t>
            </a:r>
          </a:p>
        </p:txBody>
      </p:sp>
      <p:cxnSp>
        <p:nvCxnSpPr>
          <p:cNvPr id="14" name="Conector recto de flecha 13">
            <a:extLst>
              <a:ext uri="{FF2B5EF4-FFF2-40B4-BE49-F238E27FC236}">
                <a16:creationId xmlns:a16="http://schemas.microsoft.com/office/drawing/2014/main" id="{AF836075-A2E2-2408-D97E-8D54BC15DE0C}"/>
              </a:ext>
            </a:extLst>
          </p:cNvPr>
          <p:cNvCxnSpPr>
            <a:cxnSpLocks/>
          </p:cNvCxnSpPr>
          <p:nvPr/>
        </p:nvCxnSpPr>
        <p:spPr>
          <a:xfrm flipH="1">
            <a:off x="1658677" y="225831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5AF15CC8-EF01-2238-4F84-27451E6239CC}"/>
              </a:ext>
            </a:extLst>
          </p:cNvPr>
          <p:cNvCxnSpPr>
            <a:cxnSpLocks/>
          </p:cNvCxnSpPr>
          <p:nvPr/>
        </p:nvCxnSpPr>
        <p:spPr>
          <a:xfrm flipH="1">
            <a:off x="1671463" y="4997381"/>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254A42D1-FC5C-A04A-959B-F2C80CA6001F}"/>
              </a:ext>
            </a:extLst>
          </p:cNvPr>
          <p:cNvPicPr>
            <a:picLocks noChangeAspect="1"/>
          </p:cNvPicPr>
          <p:nvPr/>
        </p:nvPicPr>
        <p:blipFill rotWithShape="1">
          <a:blip r:embed="rId4"/>
          <a:srcRect t="29782" b="25096"/>
          <a:stretch/>
        </p:blipFill>
        <p:spPr>
          <a:xfrm>
            <a:off x="159489" y="6200704"/>
            <a:ext cx="9587022" cy="200037"/>
          </a:xfrm>
          <a:prstGeom prst="rect">
            <a:avLst/>
          </a:prstGeom>
        </p:spPr>
      </p:pic>
      <p:sp>
        <p:nvSpPr>
          <p:cNvPr id="19" name="Rectángulo 18">
            <a:extLst>
              <a:ext uri="{FF2B5EF4-FFF2-40B4-BE49-F238E27FC236}">
                <a16:creationId xmlns:a16="http://schemas.microsoft.com/office/drawing/2014/main" id="{3E2DDA6E-B73C-0FCF-2ADE-A0E555D7DBC7}"/>
              </a:ext>
            </a:extLst>
          </p:cNvPr>
          <p:cNvSpPr/>
          <p:nvPr/>
        </p:nvSpPr>
        <p:spPr>
          <a:xfrm>
            <a:off x="887817" y="6200704"/>
            <a:ext cx="5119578" cy="2253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de flecha 12">
            <a:extLst>
              <a:ext uri="{FF2B5EF4-FFF2-40B4-BE49-F238E27FC236}">
                <a16:creationId xmlns:a16="http://schemas.microsoft.com/office/drawing/2014/main" id="{5C3A5150-A186-6A47-F655-FC06BAD74544}"/>
              </a:ext>
            </a:extLst>
          </p:cNvPr>
          <p:cNvCxnSpPr>
            <a:cxnSpLocks/>
          </p:cNvCxnSpPr>
          <p:nvPr/>
        </p:nvCxnSpPr>
        <p:spPr>
          <a:xfrm flipH="1">
            <a:off x="1671463" y="5837724"/>
            <a:ext cx="46761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4CFE652-B460-3084-750D-C5F28B471947}"/>
              </a:ext>
            </a:extLst>
          </p:cNvPr>
          <p:cNvCxnSpPr>
            <a:cxnSpLocks/>
          </p:cNvCxnSpPr>
          <p:nvPr/>
        </p:nvCxnSpPr>
        <p:spPr>
          <a:xfrm flipH="1">
            <a:off x="1658676" y="4045765"/>
            <a:ext cx="4593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87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75</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076" y="2290505"/>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310A7D66-9149-AEDC-12B4-91D5E783D788}"/>
              </a:ext>
            </a:extLst>
          </p:cNvPr>
          <p:cNvPicPr>
            <a:picLocks noChangeAspect="1"/>
          </p:cNvPicPr>
          <p:nvPr/>
        </p:nvPicPr>
        <p:blipFill rotWithShape="1">
          <a:blip r:embed="rId5"/>
          <a:srcRect b="19961"/>
          <a:stretch/>
        </p:blipFill>
        <p:spPr>
          <a:xfrm>
            <a:off x="517010" y="6084376"/>
            <a:ext cx="9182986" cy="319999"/>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1435395" y="6115154"/>
            <a:ext cx="3381154" cy="28922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062275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esquinas redondeadas 16">
            <a:extLst>
              <a:ext uri="{FF2B5EF4-FFF2-40B4-BE49-F238E27FC236}">
                <a16:creationId xmlns:a16="http://schemas.microsoft.com/office/drawing/2014/main" id="{51633EAE-8960-5D17-642A-379ACE671E9A}"/>
              </a:ext>
            </a:extLst>
          </p:cNvPr>
          <p:cNvSpPr/>
          <p:nvPr/>
        </p:nvSpPr>
        <p:spPr>
          <a:xfrm>
            <a:off x="255181" y="4444961"/>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E1CCF0E1-09F2-29C9-141D-79FDBEC66587}"/>
              </a:ext>
            </a:extLst>
          </p:cNvPr>
          <p:cNvSpPr/>
          <p:nvPr/>
        </p:nvSpPr>
        <p:spPr>
          <a:xfrm>
            <a:off x="255181" y="2622173"/>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D7EA0A52-8311-F1BB-C123-C578C382AD76}"/>
              </a:ext>
            </a:extLst>
          </p:cNvPr>
          <p:cNvSpPr/>
          <p:nvPr/>
        </p:nvSpPr>
        <p:spPr>
          <a:xfrm>
            <a:off x="255181" y="797442"/>
            <a:ext cx="3030279" cy="175433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Webpage - Free seo and web icons">
            <a:extLst>
              <a:ext uri="{FF2B5EF4-FFF2-40B4-BE49-F238E27FC236}">
                <a16:creationId xmlns:a16="http://schemas.microsoft.com/office/drawing/2014/main" id="{21325E77-5315-1347-1FC5-8F70EE45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4499046"/>
            <a:ext cx="770860" cy="7708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24AF1C0-2E07-4C4B-4461-155B02EBC945}"/>
              </a:ext>
            </a:extLst>
          </p:cNvPr>
          <p:cNvSpPr>
            <a:spLocks noGrp="1"/>
          </p:cNvSpPr>
          <p:nvPr>
            <p:ph type="sldNum" sz="quarter" idx="12"/>
          </p:nvPr>
        </p:nvSpPr>
        <p:spPr/>
        <p:txBody>
          <a:bodyPr/>
          <a:lstStyle/>
          <a:p>
            <a:fld id="{9A396ACE-1A63-459D-82B4-27C23849521D}" type="slidenum">
              <a:rPr lang="es-ES" smtClean="0"/>
              <a:t>76</a:t>
            </a:fld>
            <a:endParaRPr lang="es-ES"/>
          </a:p>
        </p:txBody>
      </p:sp>
      <p:sp>
        <p:nvSpPr>
          <p:cNvPr id="5" name="CuadroTexto 4">
            <a:extLst>
              <a:ext uri="{FF2B5EF4-FFF2-40B4-BE49-F238E27FC236}">
                <a16:creationId xmlns:a16="http://schemas.microsoft.com/office/drawing/2014/main" id="{E5169DF9-884D-1C30-4B58-BA529C478CCE}"/>
              </a:ext>
            </a:extLst>
          </p:cNvPr>
          <p:cNvSpPr txBox="1"/>
          <p:nvPr/>
        </p:nvSpPr>
        <p:spPr>
          <a:xfrm>
            <a:off x="116957" y="100988"/>
            <a:ext cx="747468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3200" b="1" dirty="0" err="1">
                <a:ln w="22225">
                  <a:solidFill>
                    <a:srgbClr val="ED7D31"/>
                  </a:solidFill>
                  <a:prstDash val="solid"/>
                </a:ln>
                <a:solidFill>
                  <a:srgbClr val="ED7D31">
                    <a:lumMod val="40000"/>
                    <a:lumOff val="60000"/>
                  </a:srgbClr>
                </a:solidFill>
                <a:latin typeface="Calibri Light" panose="020F0302020204030204"/>
              </a:rPr>
              <a:t>Clients.User</a:t>
            </a:r>
            <a:endParaRPr lang="es-ES" dirty="0"/>
          </a:p>
        </p:txBody>
      </p:sp>
      <p:pic>
        <p:nvPicPr>
          <p:cNvPr id="34818" name="Picture 2" descr="Webpage - Free seo and web icons">
            <a:extLst>
              <a:ext uri="{FF2B5EF4-FFF2-40B4-BE49-F238E27FC236}">
                <a16:creationId xmlns:a16="http://schemas.microsoft.com/office/drawing/2014/main" id="{BE3E2411-E2B6-4102-66CE-7B104F8A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2" y="85123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ebpage - Free seo and web icons">
            <a:extLst>
              <a:ext uri="{FF2B5EF4-FFF2-40B4-BE49-F238E27FC236}">
                <a16:creationId xmlns:a16="http://schemas.microsoft.com/office/drawing/2014/main" id="{9BCC7349-0B55-6D00-D755-C40891D4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1705122"/>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bpage - Free seo and web icons">
            <a:extLst>
              <a:ext uri="{FF2B5EF4-FFF2-40B4-BE49-F238E27FC236}">
                <a16:creationId xmlns:a16="http://schemas.microsoft.com/office/drawing/2014/main" id="{0EE4FA27-BCD1-7ED8-EEFA-FD364ACD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2710634"/>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ebpage - Free seo and web icons">
            <a:extLst>
              <a:ext uri="{FF2B5EF4-FFF2-40B4-BE49-F238E27FC236}">
                <a16:creationId xmlns:a16="http://schemas.microsoft.com/office/drawing/2014/main" id="{18581BB4-16E6-4289-FC2B-8636B999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3535579"/>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ebpage - Free seo and web icons">
            <a:extLst>
              <a:ext uri="{FF2B5EF4-FFF2-40B4-BE49-F238E27FC236}">
                <a16:creationId xmlns:a16="http://schemas.microsoft.com/office/drawing/2014/main" id="{A5FB58F1-1FA7-1F8B-D32E-704384456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40" y="5356228"/>
            <a:ext cx="770860" cy="77086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esktop, pc, server icon - Free download on Iconfinder">
            <a:extLst>
              <a:ext uri="{FF2B5EF4-FFF2-40B4-BE49-F238E27FC236}">
                <a16:creationId xmlns:a16="http://schemas.microsoft.com/office/drawing/2014/main" id="{3F002F74-7EF8-090A-E516-507BB278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076" y="2290505"/>
            <a:ext cx="2060944" cy="20609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esquinas redondeadas 9">
            <a:extLst>
              <a:ext uri="{FF2B5EF4-FFF2-40B4-BE49-F238E27FC236}">
                <a16:creationId xmlns:a16="http://schemas.microsoft.com/office/drawing/2014/main" id="{D403572D-399F-BA80-54C3-18097CF12E7F}"/>
              </a:ext>
            </a:extLst>
          </p:cNvPr>
          <p:cNvSpPr/>
          <p:nvPr/>
        </p:nvSpPr>
        <p:spPr>
          <a:xfrm>
            <a:off x="6251944" y="981740"/>
            <a:ext cx="2615610" cy="503820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103476A0-5F55-17F9-EC8F-89C1B8FC7EBA}"/>
              </a:ext>
            </a:extLst>
          </p:cNvPr>
          <p:cNvSpPr txBox="1"/>
          <p:nvPr/>
        </p:nvSpPr>
        <p:spPr>
          <a:xfrm>
            <a:off x="2313212" y="1133845"/>
            <a:ext cx="317716" cy="369332"/>
          </a:xfrm>
          <a:prstGeom prst="rect">
            <a:avLst/>
          </a:prstGeom>
          <a:noFill/>
        </p:spPr>
        <p:txBody>
          <a:bodyPr wrap="none" rtlCol="0">
            <a:spAutoFit/>
          </a:bodyPr>
          <a:lstStyle/>
          <a:p>
            <a:r>
              <a:rPr lang="es-ES" dirty="0"/>
              <a:t>A</a:t>
            </a:r>
          </a:p>
        </p:txBody>
      </p:sp>
      <p:sp>
        <p:nvSpPr>
          <p:cNvPr id="24" name="CuadroTexto 23">
            <a:extLst>
              <a:ext uri="{FF2B5EF4-FFF2-40B4-BE49-F238E27FC236}">
                <a16:creationId xmlns:a16="http://schemas.microsoft.com/office/drawing/2014/main" id="{F79B9293-445B-EA47-7B0B-46C895E4E37E}"/>
              </a:ext>
            </a:extLst>
          </p:cNvPr>
          <p:cNvSpPr txBox="1"/>
          <p:nvPr/>
        </p:nvSpPr>
        <p:spPr>
          <a:xfrm>
            <a:off x="2321189" y="1943137"/>
            <a:ext cx="309700" cy="369332"/>
          </a:xfrm>
          <a:prstGeom prst="rect">
            <a:avLst/>
          </a:prstGeom>
          <a:noFill/>
        </p:spPr>
        <p:txBody>
          <a:bodyPr wrap="none" rtlCol="0">
            <a:spAutoFit/>
          </a:bodyPr>
          <a:lstStyle/>
          <a:p>
            <a:r>
              <a:rPr lang="es-ES" dirty="0"/>
              <a:t>B</a:t>
            </a:r>
          </a:p>
        </p:txBody>
      </p:sp>
      <p:sp>
        <p:nvSpPr>
          <p:cNvPr id="25" name="CuadroTexto 24">
            <a:extLst>
              <a:ext uri="{FF2B5EF4-FFF2-40B4-BE49-F238E27FC236}">
                <a16:creationId xmlns:a16="http://schemas.microsoft.com/office/drawing/2014/main" id="{9476B8E5-8CF8-21A5-1E84-B2B7CF9D5E8B}"/>
              </a:ext>
            </a:extLst>
          </p:cNvPr>
          <p:cNvSpPr txBox="1"/>
          <p:nvPr/>
        </p:nvSpPr>
        <p:spPr>
          <a:xfrm>
            <a:off x="2313212" y="2947282"/>
            <a:ext cx="308098" cy="369332"/>
          </a:xfrm>
          <a:prstGeom prst="rect">
            <a:avLst/>
          </a:prstGeom>
          <a:noFill/>
        </p:spPr>
        <p:txBody>
          <a:bodyPr wrap="none" rtlCol="0">
            <a:spAutoFit/>
          </a:bodyPr>
          <a:lstStyle/>
          <a:p>
            <a:r>
              <a:rPr lang="es-ES" dirty="0"/>
              <a:t>C</a:t>
            </a:r>
          </a:p>
        </p:txBody>
      </p:sp>
      <p:sp>
        <p:nvSpPr>
          <p:cNvPr id="26" name="CuadroTexto 25">
            <a:extLst>
              <a:ext uri="{FF2B5EF4-FFF2-40B4-BE49-F238E27FC236}">
                <a16:creationId xmlns:a16="http://schemas.microsoft.com/office/drawing/2014/main" id="{2DFC6015-7634-C99E-906E-258DE8FB3D04}"/>
              </a:ext>
            </a:extLst>
          </p:cNvPr>
          <p:cNvSpPr txBox="1"/>
          <p:nvPr/>
        </p:nvSpPr>
        <p:spPr>
          <a:xfrm>
            <a:off x="2313212" y="3798644"/>
            <a:ext cx="304892" cy="369332"/>
          </a:xfrm>
          <a:prstGeom prst="rect">
            <a:avLst/>
          </a:prstGeom>
          <a:noFill/>
        </p:spPr>
        <p:txBody>
          <a:bodyPr wrap="none" rtlCol="0">
            <a:spAutoFit/>
          </a:bodyPr>
          <a:lstStyle/>
          <a:p>
            <a:r>
              <a:rPr lang="es-ES" dirty="0"/>
              <a:t>X</a:t>
            </a:r>
          </a:p>
        </p:txBody>
      </p:sp>
      <p:sp>
        <p:nvSpPr>
          <p:cNvPr id="27" name="CuadroTexto 26">
            <a:extLst>
              <a:ext uri="{FF2B5EF4-FFF2-40B4-BE49-F238E27FC236}">
                <a16:creationId xmlns:a16="http://schemas.microsoft.com/office/drawing/2014/main" id="{6A1238CB-30BE-2BF3-DAD4-5421D4EC62B9}"/>
              </a:ext>
            </a:extLst>
          </p:cNvPr>
          <p:cNvSpPr txBox="1"/>
          <p:nvPr/>
        </p:nvSpPr>
        <p:spPr>
          <a:xfrm>
            <a:off x="2334052" y="4743710"/>
            <a:ext cx="296876" cy="369332"/>
          </a:xfrm>
          <a:prstGeom prst="rect">
            <a:avLst/>
          </a:prstGeom>
          <a:noFill/>
        </p:spPr>
        <p:txBody>
          <a:bodyPr wrap="none" rtlCol="0">
            <a:spAutoFit/>
          </a:bodyPr>
          <a:lstStyle/>
          <a:p>
            <a:r>
              <a:rPr lang="es-ES" dirty="0"/>
              <a:t>Y</a:t>
            </a:r>
          </a:p>
        </p:txBody>
      </p:sp>
      <p:sp>
        <p:nvSpPr>
          <p:cNvPr id="33" name="CuadroTexto 32">
            <a:extLst>
              <a:ext uri="{FF2B5EF4-FFF2-40B4-BE49-F238E27FC236}">
                <a16:creationId xmlns:a16="http://schemas.microsoft.com/office/drawing/2014/main" id="{B54781AA-B545-147E-ACF2-82947AECB83E}"/>
              </a:ext>
            </a:extLst>
          </p:cNvPr>
          <p:cNvSpPr txBox="1"/>
          <p:nvPr/>
        </p:nvSpPr>
        <p:spPr>
          <a:xfrm>
            <a:off x="2326036" y="5601213"/>
            <a:ext cx="292068" cy="369332"/>
          </a:xfrm>
          <a:prstGeom prst="rect">
            <a:avLst/>
          </a:prstGeom>
          <a:noFill/>
        </p:spPr>
        <p:txBody>
          <a:bodyPr wrap="none" rtlCol="0">
            <a:spAutoFit/>
          </a:bodyPr>
          <a:lstStyle/>
          <a:p>
            <a:r>
              <a:rPr lang="es-ES" dirty="0"/>
              <a:t>Z</a:t>
            </a:r>
          </a:p>
        </p:txBody>
      </p:sp>
      <p:sp>
        <p:nvSpPr>
          <p:cNvPr id="18" name="CuadroTexto 17">
            <a:extLst>
              <a:ext uri="{FF2B5EF4-FFF2-40B4-BE49-F238E27FC236}">
                <a16:creationId xmlns:a16="http://schemas.microsoft.com/office/drawing/2014/main" id="{D49D0B2B-9F77-D08E-A0AD-5F749C4838D0}"/>
              </a:ext>
            </a:extLst>
          </p:cNvPr>
          <p:cNvSpPr txBox="1"/>
          <p:nvPr/>
        </p:nvSpPr>
        <p:spPr>
          <a:xfrm>
            <a:off x="517010" y="1063447"/>
            <a:ext cx="1414130" cy="307777"/>
          </a:xfrm>
          <a:prstGeom prst="rect">
            <a:avLst/>
          </a:prstGeom>
          <a:noFill/>
        </p:spPr>
        <p:txBody>
          <a:bodyPr wrap="square" rtlCol="0">
            <a:spAutoFit/>
          </a:bodyPr>
          <a:lstStyle/>
          <a:p>
            <a:r>
              <a:rPr lang="es-ES" sz="1400" dirty="0"/>
              <a:t>ana@gmail.com</a:t>
            </a:r>
          </a:p>
        </p:txBody>
      </p:sp>
      <p:sp>
        <p:nvSpPr>
          <p:cNvPr id="20" name="CuadroTexto 19">
            <a:extLst>
              <a:ext uri="{FF2B5EF4-FFF2-40B4-BE49-F238E27FC236}">
                <a16:creationId xmlns:a16="http://schemas.microsoft.com/office/drawing/2014/main" id="{D79CFB50-1E1E-ED7A-5966-F189D8212EA0}"/>
              </a:ext>
            </a:extLst>
          </p:cNvPr>
          <p:cNvSpPr txBox="1"/>
          <p:nvPr/>
        </p:nvSpPr>
        <p:spPr>
          <a:xfrm>
            <a:off x="517010" y="1936663"/>
            <a:ext cx="1414130" cy="307777"/>
          </a:xfrm>
          <a:prstGeom prst="rect">
            <a:avLst/>
          </a:prstGeom>
          <a:noFill/>
        </p:spPr>
        <p:txBody>
          <a:bodyPr wrap="square" rtlCol="0">
            <a:spAutoFit/>
          </a:bodyPr>
          <a:lstStyle/>
          <a:p>
            <a:r>
              <a:rPr lang="es-ES" sz="1400" dirty="0"/>
              <a:t>ana@gmail.com</a:t>
            </a:r>
          </a:p>
        </p:txBody>
      </p:sp>
      <p:sp>
        <p:nvSpPr>
          <p:cNvPr id="21" name="CuadroTexto 20">
            <a:extLst>
              <a:ext uri="{FF2B5EF4-FFF2-40B4-BE49-F238E27FC236}">
                <a16:creationId xmlns:a16="http://schemas.microsoft.com/office/drawing/2014/main" id="{7B391F8C-0B64-CE31-5665-7AEFA355562D}"/>
              </a:ext>
            </a:extLst>
          </p:cNvPr>
          <p:cNvSpPr txBox="1"/>
          <p:nvPr/>
        </p:nvSpPr>
        <p:spPr>
          <a:xfrm>
            <a:off x="517010" y="2942175"/>
            <a:ext cx="1512668" cy="307777"/>
          </a:xfrm>
          <a:prstGeom prst="rect">
            <a:avLst/>
          </a:prstGeom>
          <a:noFill/>
        </p:spPr>
        <p:txBody>
          <a:bodyPr wrap="square" rtlCol="0">
            <a:spAutoFit/>
          </a:bodyPr>
          <a:lstStyle/>
          <a:p>
            <a:r>
              <a:rPr lang="es-ES" sz="1400" dirty="0"/>
              <a:t>elver@gmail.com</a:t>
            </a:r>
          </a:p>
        </p:txBody>
      </p:sp>
      <p:sp>
        <p:nvSpPr>
          <p:cNvPr id="22" name="CuadroTexto 21">
            <a:extLst>
              <a:ext uri="{FF2B5EF4-FFF2-40B4-BE49-F238E27FC236}">
                <a16:creationId xmlns:a16="http://schemas.microsoft.com/office/drawing/2014/main" id="{A46169B0-2E3F-7FDE-E3BE-1E053E5DD13D}"/>
              </a:ext>
            </a:extLst>
          </p:cNvPr>
          <p:cNvSpPr txBox="1"/>
          <p:nvPr/>
        </p:nvSpPr>
        <p:spPr>
          <a:xfrm>
            <a:off x="517010" y="3767120"/>
            <a:ext cx="1512668" cy="307777"/>
          </a:xfrm>
          <a:prstGeom prst="rect">
            <a:avLst/>
          </a:prstGeom>
          <a:noFill/>
        </p:spPr>
        <p:txBody>
          <a:bodyPr wrap="square" rtlCol="0">
            <a:spAutoFit/>
          </a:bodyPr>
          <a:lstStyle/>
          <a:p>
            <a:r>
              <a:rPr lang="es-ES" sz="1400" dirty="0"/>
              <a:t>elver@gmail.com</a:t>
            </a:r>
          </a:p>
        </p:txBody>
      </p:sp>
      <p:sp>
        <p:nvSpPr>
          <p:cNvPr id="28" name="CuadroTexto 27">
            <a:extLst>
              <a:ext uri="{FF2B5EF4-FFF2-40B4-BE49-F238E27FC236}">
                <a16:creationId xmlns:a16="http://schemas.microsoft.com/office/drawing/2014/main" id="{ACDB61E6-BD04-44C8-A6DF-454184897473}"/>
              </a:ext>
            </a:extLst>
          </p:cNvPr>
          <p:cNvSpPr txBox="1"/>
          <p:nvPr/>
        </p:nvSpPr>
        <p:spPr>
          <a:xfrm>
            <a:off x="517010" y="4730587"/>
            <a:ext cx="1512668" cy="307777"/>
          </a:xfrm>
          <a:prstGeom prst="rect">
            <a:avLst/>
          </a:prstGeom>
          <a:noFill/>
        </p:spPr>
        <p:txBody>
          <a:bodyPr wrap="square" rtlCol="0">
            <a:spAutoFit/>
          </a:bodyPr>
          <a:lstStyle/>
          <a:p>
            <a:r>
              <a:rPr lang="es-ES" sz="1400" dirty="0"/>
              <a:t>rosa@gmail.com</a:t>
            </a:r>
          </a:p>
        </p:txBody>
      </p:sp>
      <p:sp>
        <p:nvSpPr>
          <p:cNvPr id="29" name="CuadroTexto 28">
            <a:extLst>
              <a:ext uri="{FF2B5EF4-FFF2-40B4-BE49-F238E27FC236}">
                <a16:creationId xmlns:a16="http://schemas.microsoft.com/office/drawing/2014/main" id="{F7AD07D9-A7CF-E21F-28EE-0D10AEB9DBBB}"/>
              </a:ext>
            </a:extLst>
          </p:cNvPr>
          <p:cNvSpPr txBox="1"/>
          <p:nvPr/>
        </p:nvSpPr>
        <p:spPr>
          <a:xfrm>
            <a:off x="517010" y="5631990"/>
            <a:ext cx="1512668" cy="307777"/>
          </a:xfrm>
          <a:prstGeom prst="rect">
            <a:avLst/>
          </a:prstGeom>
          <a:noFill/>
        </p:spPr>
        <p:txBody>
          <a:bodyPr wrap="square" rtlCol="0">
            <a:spAutoFit/>
          </a:bodyPr>
          <a:lstStyle/>
          <a:p>
            <a:r>
              <a:rPr lang="es-ES" sz="1400" dirty="0"/>
              <a:t>rosa@gmail.com</a:t>
            </a:r>
          </a:p>
        </p:txBody>
      </p:sp>
      <p:cxnSp>
        <p:nvCxnSpPr>
          <p:cNvPr id="30" name="Conector recto de flecha 29">
            <a:extLst>
              <a:ext uri="{FF2B5EF4-FFF2-40B4-BE49-F238E27FC236}">
                <a16:creationId xmlns:a16="http://schemas.microsoft.com/office/drawing/2014/main" id="{6FD101B4-B3FB-C6C3-D57B-26FB7A5C52C0}"/>
              </a:ext>
            </a:extLst>
          </p:cNvPr>
          <p:cNvCxnSpPr>
            <a:cxnSpLocks/>
          </p:cNvCxnSpPr>
          <p:nvPr/>
        </p:nvCxnSpPr>
        <p:spPr>
          <a:xfrm flipH="1">
            <a:off x="3285460" y="131851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922F705-3A31-AB6B-BA3C-04335B90FB8C}"/>
              </a:ext>
            </a:extLst>
          </p:cNvPr>
          <p:cNvCxnSpPr>
            <a:cxnSpLocks/>
          </p:cNvCxnSpPr>
          <p:nvPr/>
        </p:nvCxnSpPr>
        <p:spPr>
          <a:xfrm flipH="1">
            <a:off x="3285460" y="2063301"/>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8EC607D4-91B3-C6E1-FC53-470B1733DF1C}"/>
              </a:ext>
            </a:extLst>
          </p:cNvPr>
          <p:cNvPicPr>
            <a:picLocks noChangeAspect="1"/>
          </p:cNvPicPr>
          <p:nvPr/>
        </p:nvPicPr>
        <p:blipFill>
          <a:blip r:embed="rId5"/>
          <a:stretch>
            <a:fillRect/>
          </a:stretch>
        </p:blipFill>
        <p:spPr>
          <a:xfrm>
            <a:off x="38545" y="6139633"/>
            <a:ext cx="9650819" cy="288786"/>
          </a:xfrm>
          <a:prstGeom prst="rect">
            <a:avLst/>
          </a:prstGeom>
        </p:spPr>
      </p:pic>
      <p:sp>
        <p:nvSpPr>
          <p:cNvPr id="39" name="Rectángulo 38">
            <a:extLst>
              <a:ext uri="{FF2B5EF4-FFF2-40B4-BE49-F238E27FC236}">
                <a16:creationId xmlns:a16="http://schemas.microsoft.com/office/drawing/2014/main" id="{9F85D0FB-244D-5553-DB1A-430306D43ACB}"/>
              </a:ext>
            </a:extLst>
          </p:cNvPr>
          <p:cNvSpPr/>
          <p:nvPr/>
        </p:nvSpPr>
        <p:spPr>
          <a:xfrm>
            <a:off x="681037" y="6115154"/>
            <a:ext cx="4815996" cy="30777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8076E6E9-B83A-F068-8D21-DE8A71CA8457}"/>
              </a:ext>
            </a:extLst>
          </p:cNvPr>
          <p:cNvCxnSpPr>
            <a:cxnSpLocks/>
          </p:cNvCxnSpPr>
          <p:nvPr/>
        </p:nvCxnSpPr>
        <p:spPr>
          <a:xfrm flipH="1">
            <a:off x="3285460" y="4894595"/>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45FA69EA-F180-A616-47E9-1650E57A251C}"/>
              </a:ext>
            </a:extLst>
          </p:cNvPr>
          <p:cNvCxnSpPr>
            <a:cxnSpLocks/>
          </p:cNvCxnSpPr>
          <p:nvPr/>
        </p:nvCxnSpPr>
        <p:spPr>
          <a:xfrm flipH="1">
            <a:off x="3285460" y="5639152"/>
            <a:ext cx="29664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103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11DDC2D-876D-5801-F5E6-0B7FB7772031}"/>
              </a:ext>
            </a:extLst>
          </p:cNvPr>
          <p:cNvSpPr>
            <a:spLocks noGrp="1"/>
          </p:cNvSpPr>
          <p:nvPr>
            <p:ph type="sldNum" sz="quarter" idx="12"/>
          </p:nvPr>
        </p:nvSpPr>
        <p:spPr/>
        <p:txBody>
          <a:bodyPr/>
          <a:lstStyle/>
          <a:p>
            <a:fld id="{9A396ACE-1A63-459D-82B4-27C23849521D}" type="slidenum">
              <a:rPr lang="es-ES" smtClean="0"/>
              <a:t>77</a:t>
            </a:fld>
            <a:endParaRPr lang="es-ES"/>
          </a:p>
        </p:txBody>
      </p:sp>
      <p:sp>
        <p:nvSpPr>
          <p:cNvPr id="5" name="CuadroTexto 4">
            <a:extLst>
              <a:ext uri="{FF2B5EF4-FFF2-40B4-BE49-F238E27FC236}">
                <a16:creationId xmlns:a16="http://schemas.microsoft.com/office/drawing/2014/main" id="{C358C7E8-6F9F-B929-2917-C528F4A2578C}"/>
              </a:ext>
            </a:extLst>
          </p:cNvPr>
          <p:cNvSpPr txBox="1"/>
          <p:nvPr/>
        </p:nvSpPr>
        <p:spPr>
          <a:xfrm>
            <a:off x="116957" y="100988"/>
            <a:ext cx="8102009"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 </a:t>
            </a:r>
            <a:r>
              <a:rPr lang="es-ES" sz="2400" b="1" dirty="0">
                <a:ln w="22225">
                  <a:solidFill>
                    <a:srgbClr val="ED7D31"/>
                  </a:solidFill>
                  <a:prstDash val="solid"/>
                </a:ln>
                <a:solidFill>
                  <a:srgbClr val="ED7D31">
                    <a:lumMod val="40000"/>
                    <a:lumOff val="60000"/>
                  </a:srgbClr>
                </a:solidFill>
                <a:latin typeface="Calibri Light" panose="020F0302020204030204"/>
              </a:rPr>
              <a:t>Cambiar nombre de un método del Hub</a:t>
            </a:r>
            <a:r>
              <a:rPr kumimoji="0" lang="es-ES" sz="2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
        <p:nvSpPr>
          <p:cNvPr id="6" name="CuadroTexto 5">
            <a:extLst>
              <a:ext uri="{FF2B5EF4-FFF2-40B4-BE49-F238E27FC236}">
                <a16:creationId xmlns:a16="http://schemas.microsoft.com/office/drawing/2014/main" id="{807262D1-C25A-4947-7234-D2E798CB71D1}"/>
              </a:ext>
            </a:extLst>
          </p:cNvPr>
          <p:cNvSpPr txBox="1"/>
          <p:nvPr/>
        </p:nvSpPr>
        <p:spPr>
          <a:xfrm>
            <a:off x="161830" y="685763"/>
            <a:ext cx="4954772" cy="369332"/>
          </a:xfrm>
          <a:prstGeom prst="rect">
            <a:avLst/>
          </a:prstGeom>
          <a:noFill/>
        </p:spPr>
        <p:txBody>
          <a:bodyPr wrap="square">
            <a:spAutoFit/>
          </a:bodyPr>
          <a:lstStyle/>
          <a:p>
            <a:r>
              <a:rPr lang="es-ES" b="1" dirty="0"/>
              <a:t>Cambiar el nombre de un método </a:t>
            </a:r>
            <a:r>
              <a:rPr lang="es-ES" b="1" dirty="0" err="1"/>
              <a:t>hub</a:t>
            </a:r>
            <a:endParaRPr lang="es-ES" b="1" dirty="0"/>
          </a:p>
        </p:txBody>
      </p:sp>
      <p:pic>
        <p:nvPicPr>
          <p:cNvPr id="7" name="Imagen 6">
            <a:extLst>
              <a:ext uri="{FF2B5EF4-FFF2-40B4-BE49-F238E27FC236}">
                <a16:creationId xmlns:a16="http://schemas.microsoft.com/office/drawing/2014/main" id="{D08971AB-A8EA-D212-8743-4EB14687F65E}"/>
              </a:ext>
            </a:extLst>
          </p:cNvPr>
          <p:cNvPicPr>
            <a:picLocks noChangeAspect="1"/>
          </p:cNvPicPr>
          <p:nvPr/>
        </p:nvPicPr>
        <p:blipFill>
          <a:blip r:embed="rId2"/>
          <a:stretch>
            <a:fillRect/>
          </a:stretch>
        </p:blipFill>
        <p:spPr>
          <a:xfrm>
            <a:off x="249107" y="1081940"/>
            <a:ext cx="5800725" cy="838200"/>
          </a:xfrm>
          <a:prstGeom prst="rect">
            <a:avLst/>
          </a:prstGeom>
        </p:spPr>
      </p:pic>
      <p:sp>
        <p:nvSpPr>
          <p:cNvPr id="8" name="CuadroTexto 7">
            <a:extLst>
              <a:ext uri="{FF2B5EF4-FFF2-40B4-BE49-F238E27FC236}">
                <a16:creationId xmlns:a16="http://schemas.microsoft.com/office/drawing/2014/main" id="{450C23FE-DF02-A76C-58B7-75CAFD7EAC5D}"/>
              </a:ext>
            </a:extLst>
          </p:cNvPr>
          <p:cNvSpPr txBox="1"/>
          <p:nvPr/>
        </p:nvSpPr>
        <p:spPr>
          <a:xfrm>
            <a:off x="249107" y="2006639"/>
            <a:ext cx="8975856" cy="830997"/>
          </a:xfrm>
          <a:prstGeom prst="rect">
            <a:avLst/>
          </a:prstGeom>
          <a:noFill/>
        </p:spPr>
        <p:txBody>
          <a:bodyPr wrap="square">
            <a:spAutoFit/>
          </a:bodyPr>
          <a:lstStyle/>
          <a:p>
            <a:pPr algn="just"/>
            <a:r>
              <a:rPr lang="es-ES" sz="1600" dirty="0"/>
              <a:t>Por defecto, el nombre de un método </a:t>
            </a:r>
            <a:r>
              <a:rPr lang="es-ES" sz="1600" dirty="0" err="1"/>
              <a:t>hub</a:t>
            </a:r>
            <a:r>
              <a:rPr lang="es-ES" sz="1600" dirty="0"/>
              <a:t> del servidor es el nombre del método .NET. Para cambiar este comportamiento por defecto para un método específico, utilice el atributo </a:t>
            </a:r>
            <a:r>
              <a:rPr lang="es-ES" sz="1600" b="1" dirty="0" err="1">
                <a:solidFill>
                  <a:srgbClr val="FF8209"/>
                </a:solidFill>
              </a:rPr>
              <a:t>HubMethodName</a:t>
            </a:r>
            <a:r>
              <a:rPr lang="es-ES" sz="1600" dirty="0"/>
              <a:t>. El cliente debe utilizar este nombre en lugar del nombre del método .NET.</a:t>
            </a:r>
          </a:p>
        </p:txBody>
      </p:sp>
    </p:spTree>
    <p:extLst>
      <p:ext uri="{BB962C8B-B14F-4D97-AF65-F5344CB8AC3E}">
        <p14:creationId xmlns:p14="http://schemas.microsoft.com/office/powerpoint/2010/main" val="3219602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4F8EEDC-ACF1-0B65-319B-5989CE3EE897}"/>
              </a:ext>
            </a:extLst>
          </p:cNvPr>
          <p:cNvSpPr>
            <a:spLocks noGrp="1"/>
          </p:cNvSpPr>
          <p:nvPr>
            <p:ph type="sldNum" sz="quarter" idx="12"/>
          </p:nvPr>
        </p:nvSpPr>
        <p:spPr/>
        <p:txBody>
          <a:bodyPr/>
          <a:lstStyle/>
          <a:p>
            <a:fld id="{9A396ACE-1A63-459D-82B4-27C23849521D}" type="slidenum">
              <a:rPr lang="es-ES" smtClean="0"/>
              <a:t>78</a:t>
            </a:fld>
            <a:endParaRPr lang="es-ES"/>
          </a:p>
        </p:txBody>
      </p:sp>
      <p:sp>
        <p:nvSpPr>
          <p:cNvPr id="5" name="CuadroTexto 4">
            <a:extLst>
              <a:ext uri="{FF2B5EF4-FFF2-40B4-BE49-F238E27FC236}">
                <a16:creationId xmlns:a16="http://schemas.microsoft.com/office/drawing/2014/main" id="{89747ABF-0A0D-575B-505D-2D6176999CCD}"/>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a:t>
            </a:r>
          </a:p>
        </p:txBody>
      </p:sp>
      <p:pic>
        <p:nvPicPr>
          <p:cNvPr id="6" name="Imagen 5">
            <a:extLst>
              <a:ext uri="{FF2B5EF4-FFF2-40B4-BE49-F238E27FC236}">
                <a16:creationId xmlns:a16="http://schemas.microsoft.com/office/drawing/2014/main" id="{1523EF56-FC83-C656-3686-035E3167D7D6}"/>
              </a:ext>
            </a:extLst>
          </p:cNvPr>
          <p:cNvPicPr>
            <a:picLocks noChangeAspect="1"/>
          </p:cNvPicPr>
          <p:nvPr/>
        </p:nvPicPr>
        <p:blipFill>
          <a:blip r:embed="rId2"/>
          <a:stretch>
            <a:fillRect/>
          </a:stretch>
        </p:blipFill>
        <p:spPr>
          <a:xfrm>
            <a:off x="204235" y="1424427"/>
            <a:ext cx="8458200" cy="504825"/>
          </a:xfrm>
          <a:prstGeom prst="rect">
            <a:avLst/>
          </a:prstGeom>
        </p:spPr>
      </p:pic>
      <p:sp>
        <p:nvSpPr>
          <p:cNvPr id="7" name="CuadroTexto 6">
            <a:extLst>
              <a:ext uri="{FF2B5EF4-FFF2-40B4-BE49-F238E27FC236}">
                <a16:creationId xmlns:a16="http://schemas.microsoft.com/office/drawing/2014/main" id="{08FD8195-E01C-2B82-F4C9-ABE146D6D644}"/>
              </a:ext>
            </a:extLst>
          </p:cNvPr>
          <p:cNvSpPr txBox="1"/>
          <p:nvPr/>
        </p:nvSpPr>
        <p:spPr>
          <a:xfrm>
            <a:off x="204235" y="1055095"/>
            <a:ext cx="8267572" cy="338554"/>
          </a:xfrm>
          <a:prstGeom prst="rect">
            <a:avLst/>
          </a:prstGeom>
          <a:noFill/>
        </p:spPr>
        <p:txBody>
          <a:bodyPr wrap="square" rtlCol="0">
            <a:spAutoFit/>
          </a:bodyPr>
          <a:lstStyle/>
          <a:p>
            <a:r>
              <a:rPr lang="es-ES" sz="1600" dirty="0"/>
              <a:t>Hasta el momento creábamos la conexión de la siguiente manera:</a:t>
            </a:r>
          </a:p>
        </p:txBody>
      </p:sp>
      <p:sp>
        <p:nvSpPr>
          <p:cNvPr id="8" name="CuadroTexto 7">
            <a:extLst>
              <a:ext uri="{FF2B5EF4-FFF2-40B4-BE49-F238E27FC236}">
                <a16:creationId xmlns:a16="http://schemas.microsoft.com/office/drawing/2014/main" id="{07EE5C85-8087-1347-2191-9324C7086CC2}"/>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pic>
        <p:nvPicPr>
          <p:cNvPr id="10" name="Imagen 9">
            <a:extLst>
              <a:ext uri="{FF2B5EF4-FFF2-40B4-BE49-F238E27FC236}">
                <a16:creationId xmlns:a16="http://schemas.microsoft.com/office/drawing/2014/main" id="{0C34A671-A486-3DF8-CE4F-2F27CF7267E1}"/>
              </a:ext>
            </a:extLst>
          </p:cNvPr>
          <p:cNvPicPr>
            <a:picLocks noChangeAspect="1"/>
          </p:cNvPicPr>
          <p:nvPr/>
        </p:nvPicPr>
        <p:blipFill>
          <a:blip r:embed="rId3"/>
          <a:stretch>
            <a:fillRect/>
          </a:stretch>
        </p:blipFill>
        <p:spPr>
          <a:xfrm>
            <a:off x="204235" y="2042152"/>
            <a:ext cx="9097926" cy="3207434"/>
          </a:xfrm>
          <a:prstGeom prst="rect">
            <a:avLst/>
          </a:prstGeom>
        </p:spPr>
      </p:pic>
    </p:spTree>
    <p:extLst>
      <p:ext uri="{BB962C8B-B14F-4D97-AF65-F5344CB8AC3E}">
        <p14:creationId xmlns:p14="http://schemas.microsoft.com/office/powerpoint/2010/main" val="33575228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408EB811-D5E0-549C-4E1F-9F0B841D6A1F}"/>
              </a:ext>
            </a:extLst>
          </p:cNvPr>
          <p:cNvPicPr>
            <a:picLocks noChangeAspect="1"/>
          </p:cNvPicPr>
          <p:nvPr/>
        </p:nvPicPr>
        <p:blipFill>
          <a:blip r:embed="rId2"/>
          <a:stretch>
            <a:fillRect/>
          </a:stretch>
        </p:blipFill>
        <p:spPr>
          <a:xfrm>
            <a:off x="255181" y="968217"/>
            <a:ext cx="732472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79</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a:t>
            </a:r>
          </a:p>
        </p:txBody>
      </p:sp>
      <p:sp>
        <p:nvSpPr>
          <p:cNvPr id="11" name="Rectángulo 10">
            <a:extLst>
              <a:ext uri="{FF2B5EF4-FFF2-40B4-BE49-F238E27FC236}">
                <a16:creationId xmlns:a16="http://schemas.microsoft.com/office/drawing/2014/main" id="{B6A26B0E-1E91-925E-4009-41A3B4FEC544}"/>
              </a:ext>
            </a:extLst>
          </p:cNvPr>
          <p:cNvSpPr/>
          <p:nvPr/>
        </p:nvSpPr>
        <p:spPr>
          <a:xfrm>
            <a:off x="255181" y="1954693"/>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A2CC25DF-4AF2-4FC6-F1F8-D44C284A203E}"/>
              </a:ext>
            </a:extLst>
          </p:cNvPr>
          <p:cNvPicPr>
            <a:picLocks noChangeAspect="1"/>
          </p:cNvPicPr>
          <p:nvPr/>
        </p:nvPicPr>
        <p:blipFill>
          <a:blip r:embed="rId3"/>
          <a:stretch>
            <a:fillRect/>
          </a:stretch>
        </p:blipFill>
        <p:spPr>
          <a:xfrm>
            <a:off x="255181" y="3140204"/>
            <a:ext cx="6543675" cy="2524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ángulo 18">
            <a:extLst>
              <a:ext uri="{FF2B5EF4-FFF2-40B4-BE49-F238E27FC236}">
                <a16:creationId xmlns:a16="http://schemas.microsoft.com/office/drawing/2014/main" id="{DA57B97D-36A6-9668-ECBB-AB928164D40F}"/>
              </a:ext>
            </a:extLst>
          </p:cNvPr>
          <p:cNvSpPr/>
          <p:nvPr/>
        </p:nvSpPr>
        <p:spPr>
          <a:xfrm>
            <a:off x="2902688" y="4944140"/>
            <a:ext cx="382772" cy="212651"/>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3" name="Conector recto de flecha 22">
            <a:extLst>
              <a:ext uri="{FF2B5EF4-FFF2-40B4-BE49-F238E27FC236}">
                <a16:creationId xmlns:a16="http://schemas.microsoft.com/office/drawing/2014/main" id="{DFAC4895-16B8-C576-2EED-CF912B052A0D}"/>
              </a:ext>
            </a:extLst>
          </p:cNvPr>
          <p:cNvCxnSpPr/>
          <p:nvPr/>
        </p:nvCxnSpPr>
        <p:spPr>
          <a:xfrm flipH="1">
            <a:off x="3285460" y="2083981"/>
            <a:ext cx="3062177" cy="27750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339A12C4-25EF-CC48-87D0-A520EA0BAA0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2928137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052FFA-A6CC-7A69-889D-93DA88BC7C38}"/>
              </a:ext>
            </a:extLst>
          </p:cNvPr>
          <p:cNvPicPr>
            <a:picLocks noChangeAspect="1"/>
          </p:cNvPicPr>
          <p:nvPr/>
        </p:nvPicPr>
        <p:blipFill>
          <a:blip r:embed="rId2"/>
          <a:stretch>
            <a:fillRect/>
          </a:stretch>
        </p:blipFill>
        <p:spPr>
          <a:xfrm>
            <a:off x="255181" y="933375"/>
            <a:ext cx="7419975" cy="139065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80</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a:t>
            </a:r>
          </a:p>
        </p:txBody>
      </p:sp>
      <p:sp>
        <p:nvSpPr>
          <p:cNvPr id="11" name="Rectángulo 10">
            <a:extLst>
              <a:ext uri="{FF2B5EF4-FFF2-40B4-BE49-F238E27FC236}">
                <a16:creationId xmlns:a16="http://schemas.microsoft.com/office/drawing/2014/main" id="{B6A26B0E-1E91-925E-4009-41A3B4FEC544}"/>
              </a:ext>
            </a:extLst>
          </p:cNvPr>
          <p:cNvSpPr/>
          <p:nvPr/>
        </p:nvSpPr>
        <p:spPr>
          <a:xfrm>
            <a:off x="255181" y="1954693"/>
            <a:ext cx="5936443" cy="36933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EBE7BD05-021C-2EE0-0F53-CC620FFE5913}"/>
              </a:ext>
            </a:extLst>
          </p:cNvPr>
          <p:cNvPicPr>
            <a:picLocks noChangeAspect="1"/>
          </p:cNvPicPr>
          <p:nvPr/>
        </p:nvPicPr>
        <p:blipFill>
          <a:blip r:embed="rId3"/>
          <a:stretch>
            <a:fillRect/>
          </a:stretch>
        </p:blipFill>
        <p:spPr>
          <a:xfrm>
            <a:off x="131467" y="1841351"/>
            <a:ext cx="5556841" cy="4765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2616780" y="1735025"/>
            <a:ext cx="3574844" cy="44372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8A71910F-2DFB-897D-BC18-CF8B35DFDF17}"/>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11305916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3D73D4A-8E0C-03C6-2889-DD1AA894C12E}"/>
              </a:ext>
            </a:extLst>
          </p:cNvPr>
          <p:cNvPicPr>
            <a:picLocks noChangeAspect="1"/>
          </p:cNvPicPr>
          <p:nvPr/>
        </p:nvPicPr>
        <p:blipFill>
          <a:blip r:embed="rId3"/>
          <a:stretch>
            <a:fillRect/>
          </a:stretch>
        </p:blipFill>
        <p:spPr>
          <a:xfrm>
            <a:off x="171202" y="1068275"/>
            <a:ext cx="7296150" cy="1333500"/>
          </a:xfrm>
          <a:prstGeom prst="rect">
            <a:avLst/>
          </a:prstGeom>
        </p:spPr>
      </p:pic>
      <p:sp>
        <p:nvSpPr>
          <p:cNvPr id="4" name="Marcador de número de diapositiva 3">
            <a:extLst>
              <a:ext uri="{FF2B5EF4-FFF2-40B4-BE49-F238E27FC236}">
                <a16:creationId xmlns:a16="http://schemas.microsoft.com/office/drawing/2014/main" id="{2E5D54E6-3B4E-12F0-0D7D-35FD8D1EE4E4}"/>
              </a:ext>
            </a:extLst>
          </p:cNvPr>
          <p:cNvSpPr>
            <a:spLocks noGrp="1"/>
          </p:cNvSpPr>
          <p:nvPr>
            <p:ph type="sldNum" sz="quarter" idx="12"/>
          </p:nvPr>
        </p:nvSpPr>
        <p:spPr/>
        <p:txBody>
          <a:bodyPr/>
          <a:lstStyle/>
          <a:p>
            <a:fld id="{9A396ACE-1A63-459D-82B4-27C23849521D}" type="slidenum">
              <a:rPr lang="es-ES" smtClean="0"/>
              <a:t>81</a:t>
            </a:fld>
            <a:endParaRPr lang="es-ES"/>
          </a:p>
        </p:txBody>
      </p:sp>
      <p:sp>
        <p:nvSpPr>
          <p:cNvPr id="5" name="CuadroTexto 4">
            <a:extLst>
              <a:ext uri="{FF2B5EF4-FFF2-40B4-BE49-F238E27FC236}">
                <a16:creationId xmlns:a16="http://schemas.microsoft.com/office/drawing/2014/main" id="{4E408F6D-0B52-B118-E216-AB49CF385B08}"/>
              </a:ext>
            </a:extLst>
          </p:cNvPr>
          <p:cNvSpPr txBox="1"/>
          <p:nvPr/>
        </p:nvSpPr>
        <p:spPr>
          <a:xfrm>
            <a:off x="116958" y="685763"/>
            <a:ext cx="6132644" cy="369332"/>
          </a:xfrm>
          <a:prstGeom prst="rect">
            <a:avLst/>
          </a:prstGeom>
          <a:noFill/>
        </p:spPr>
        <p:txBody>
          <a:bodyPr wrap="square">
            <a:spAutoFit/>
          </a:bodyPr>
          <a:lstStyle/>
          <a:p>
            <a:r>
              <a:rPr lang="es-ES" b="1" dirty="0"/>
              <a:t>Cambiar el protocolo de transporte en nuestra app de JS</a:t>
            </a:r>
          </a:p>
        </p:txBody>
      </p:sp>
      <p:sp>
        <p:nvSpPr>
          <p:cNvPr id="11" name="Rectángulo 10">
            <a:extLst>
              <a:ext uri="{FF2B5EF4-FFF2-40B4-BE49-F238E27FC236}">
                <a16:creationId xmlns:a16="http://schemas.microsoft.com/office/drawing/2014/main" id="{B6A26B0E-1E91-925E-4009-41A3B4FEC544}"/>
              </a:ext>
            </a:extLst>
          </p:cNvPr>
          <p:cNvSpPr/>
          <p:nvPr/>
        </p:nvSpPr>
        <p:spPr>
          <a:xfrm>
            <a:off x="171203" y="1939835"/>
            <a:ext cx="5818888" cy="46194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B256E011-C684-D0B2-5D32-38C589CC12E4}"/>
              </a:ext>
            </a:extLst>
          </p:cNvPr>
          <p:cNvPicPr>
            <a:picLocks noChangeAspect="1"/>
          </p:cNvPicPr>
          <p:nvPr/>
        </p:nvPicPr>
        <p:blipFill>
          <a:blip r:embed="rId4"/>
          <a:stretch>
            <a:fillRect/>
          </a:stretch>
        </p:blipFill>
        <p:spPr>
          <a:xfrm>
            <a:off x="151709" y="2484975"/>
            <a:ext cx="6108611" cy="3875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Conector recto de flecha 22">
            <a:extLst>
              <a:ext uri="{FF2B5EF4-FFF2-40B4-BE49-F238E27FC236}">
                <a16:creationId xmlns:a16="http://schemas.microsoft.com/office/drawing/2014/main" id="{DFAC4895-16B8-C576-2EED-CF912B052A0D}"/>
              </a:ext>
            </a:extLst>
          </p:cNvPr>
          <p:cNvCxnSpPr>
            <a:cxnSpLocks/>
          </p:cNvCxnSpPr>
          <p:nvPr/>
        </p:nvCxnSpPr>
        <p:spPr>
          <a:xfrm flipH="1">
            <a:off x="3329180" y="2401775"/>
            <a:ext cx="2660911" cy="349455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C62A255F-A569-68AA-509D-982A881EC94E}"/>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protocolo de transporte</a:t>
            </a:r>
            <a:r>
              <a:rPr kumimoji="0" lang="es-E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a:t>
            </a:r>
            <a:endParaRPr lang="es-ES" dirty="0"/>
          </a:p>
        </p:txBody>
      </p:sp>
    </p:spTree>
    <p:extLst>
      <p:ext uri="{BB962C8B-B14F-4D97-AF65-F5344CB8AC3E}">
        <p14:creationId xmlns:p14="http://schemas.microsoft.com/office/powerpoint/2010/main" val="2774582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82</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a:t>
            </a:r>
            <a:r>
              <a:rPr lang="es-ES" sz="2800" b="1" dirty="0" err="1">
                <a:ln w="22225">
                  <a:solidFill>
                    <a:srgbClr val="ED7D31"/>
                  </a:solidFill>
                  <a:prstDash val="solid"/>
                </a:ln>
                <a:solidFill>
                  <a:srgbClr val="ED7D31">
                    <a:lumMod val="40000"/>
                    <a:lumOff val="60000"/>
                  </a:srgbClr>
                </a:solidFill>
                <a:latin typeface="Calibri Light" panose="020F0302020204030204"/>
              </a:rPr>
              <a:t>logg</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369332"/>
          </a:xfrm>
          <a:prstGeom prst="rect">
            <a:avLst/>
          </a:prstGeom>
          <a:noFill/>
        </p:spPr>
        <p:txBody>
          <a:bodyPr wrap="square">
            <a:spAutoFit/>
          </a:bodyPr>
          <a:lstStyle/>
          <a:p>
            <a:r>
              <a:rPr lang="es-ES" b="1" dirty="0"/>
              <a:t>Configurar el </a:t>
            </a:r>
            <a:r>
              <a:rPr lang="es-ES" b="1" dirty="0" err="1"/>
              <a:t>logg</a:t>
            </a:r>
            <a:r>
              <a:rPr lang="es-ES" b="1" dirty="0"/>
              <a:t>  para que nos muestre más información de SignalR</a:t>
            </a:r>
          </a:p>
        </p:txBody>
      </p:sp>
      <p:pic>
        <p:nvPicPr>
          <p:cNvPr id="11" name="Imagen 10">
            <a:extLst>
              <a:ext uri="{FF2B5EF4-FFF2-40B4-BE49-F238E27FC236}">
                <a16:creationId xmlns:a16="http://schemas.microsoft.com/office/drawing/2014/main" id="{8BC77B08-60B5-BBBA-0C54-903558C57954}"/>
              </a:ext>
            </a:extLst>
          </p:cNvPr>
          <p:cNvPicPr>
            <a:picLocks noChangeAspect="1"/>
          </p:cNvPicPr>
          <p:nvPr/>
        </p:nvPicPr>
        <p:blipFill>
          <a:blip r:embed="rId2"/>
          <a:stretch>
            <a:fillRect/>
          </a:stretch>
        </p:blipFill>
        <p:spPr>
          <a:xfrm>
            <a:off x="375464" y="2159557"/>
            <a:ext cx="5644226" cy="1680931"/>
          </a:xfrm>
          <a:prstGeom prst="rect">
            <a:avLst/>
          </a:prstGeom>
        </p:spPr>
      </p:pic>
      <p:pic>
        <p:nvPicPr>
          <p:cNvPr id="7" name="Imagen 6">
            <a:extLst>
              <a:ext uri="{FF2B5EF4-FFF2-40B4-BE49-F238E27FC236}">
                <a16:creationId xmlns:a16="http://schemas.microsoft.com/office/drawing/2014/main" id="{D09ADA4F-89EC-08DF-C7A8-2D6F88489EB2}"/>
              </a:ext>
            </a:extLst>
          </p:cNvPr>
          <p:cNvPicPr>
            <a:picLocks noChangeAspect="1"/>
          </p:cNvPicPr>
          <p:nvPr/>
        </p:nvPicPr>
        <p:blipFill>
          <a:blip r:embed="rId3"/>
          <a:stretch>
            <a:fillRect/>
          </a:stretch>
        </p:blipFill>
        <p:spPr>
          <a:xfrm>
            <a:off x="375464" y="1377654"/>
            <a:ext cx="4505325" cy="276225"/>
          </a:xfrm>
          <a:prstGeom prst="rect">
            <a:avLst/>
          </a:prstGeom>
        </p:spPr>
      </p:pic>
    </p:spTree>
    <p:extLst>
      <p:ext uri="{BB962C8B-B14F-4D97-AF65-F5344CB8AC3E}">
        <p14:creationId xmlns:p14="http://schemas.microsoft.com/office/powerpoint/2010/main" val="3947025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29B489-7D79-F892-2E63-14FAC0ADCAB1}"/>
              </a:ext>
            </a:extLst>
          </p:cNvPr>
          <p:cNvSpPr>
            <a:spLocks noGrp="1"/>
          </p:cNvSpPr>
          <p:nvPr>
            <p:ph type="sldNum" sz="quarter" idx="12"/>
          </p:nvPr>
        </p:nvSpPr>
        <p:spPr/>
        <p:txBody>
          <a:bodyPr/>
          <a:lstStyle/>
          <a:p>
            <a:fld id="{9A396ACE-1A63-459D-82B4-27C23849521D}" type="slidenum">
              <a:rPr lang="es-ES" smtClean="0"/>
              <a:t>83</a:t>
            </a:fld>
            <a:endParaRPr lang="es-ES"/>
          </a:p>
        </p:txBody>
      </p:sp>
      <p:sp>
        <p:nvSpPr>
          <p:cNvPr id="2" name="CuadroTexto 1">
            <a:extLst>
              <a:ext uri="{FF2B5EF4-FFF2-40B4-BE49-F238E27FC236}">
                <a16:creationId xmlns:a16="http://schemas.microsoft.com/office/drawing/2014/main" id="{FA6522AA-1791-C11C-195F-DE925A249578}"/>
              </a:ext>
            </a:extLst>
          </p:cNvPr>
          <p:cNvSpPr txBox="1"/>
          <p:nvPr/>
        </p:nvSpPr>
        <p:spPr>
          <a:xfrm>
            <a:off x="116958" y="100988"/>
            <a:ext cx="8112642" cy="584775"/>
          </a:xfrm>
          <a:prstGeom prst="rect">
            <a:avLst/>
          </a:prstGeom>
          <a:noFill/>
        </p:spPr>
        <p:txBody>
          <a:bodyPr wrap="square">
            <a:spAutoFit/>
          </a:bodyPr>
          <a:lstStyle/>
          <a:p>
            <a:r>
              <a:rPr kumimoji="0" lang="es-ES" sz="32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SignalR</a:t>
            </a:r>
            <a:r>
              <a:rPr lang="es-ES" sz="3200" b="1" dirty="0">
                <a:ln w="22225">
                  <a:solidFill>
                    <a:srgbClr val="ED7D31"/>
                  </a:solidFill>
                  <a:prstDash val="solid"/>
                </a:ln>
                <a:solidFill>
                  <a:srgbClr val="ED7D31">
                    <a:lumMod val="40000"/>
                    <a:lumOff val="60000"/>
                  </a:srgbClr>
                </a:solidFill>
                <a:latin typeface="Calibri Light" panose="020F0302020204030204"/>
              </a:rPr>
              <a:t>: Hubs –</a:t>
            </a:r>
            <a:r>
              <a:rPr lang="es-ES" sz="2800" b="1" dirty="0">
                <a:ln w="22225">
                  <a:solidFill>
                    <a:srgbClr val="ED7D31"/>
                  </a:solidFill>
                  <a:prstDash val="solid"/>
                </a:ln>
                <a:solidFill>
                  <a:srgbClr val="ED7D31">
                    <a:lumMod val="40000"/>
                    <a:lumOff val="60000"/>
                  </a:srgbClr>
                </a:solidFill>
                <a:latin typeface="Calibri Light" panose="020F0302020204030204"/>
              </a:rPr>
              <a:t> Cambiar el </a:t>
            </a:r>
            <a:r>
              <a:rPr lang="es-ES" sz="2800" b="1" dirty="0" err="1">
                <a:ln w="22225">
                  <a:solidFill>
                    <a:srgbClr val="ED7D31"/>
                  </a:solidFill>
                  <a:prstDash val="solid"/>
                </a:ln>
                <a:solidFill>
                  <a:srgbClr val="ED7D31">
                    <a:lumMod val="40000"/>
                    <a:lumOff val="60000"/>
                  </a:srgbClr>
                </a:solidFill>
                <a:latin typeface="Calibri Light" panose="020F0302020204030204"/>
              </a:rPr>
              <a:t>logg</a:t>
            </a:r>
            <a:endParaRPr lang="es-ES" dirty="0"/>
          </a:p>
        </p:txBody>
      </p:sp>
      <p:sp>
        <p:nvSpPr>
          <p:cNvPr id="3" name="CuadroTexto 2">
            <a:extLst>
              <a:ext uri="{FF2B5EF4-FFF2-40B4-BE49-F238E27FC236}">
                <a16:creationId xmlns:a16="http://schemas.microsoft.com/office/drawing/2014/main" id="{FA1E2263-55CB-0539-0D01-FF91D6F9BAEC}"/>
              </a:ext>
            </a:extLst>
          </p:cNvPr>
          <p:cNvSpPr txBox="1"/>
          <p:nvPr/>
        </p:nvSpPr>
        <p:spPr>
          <a:xfrm>
            <a:off x="202018" y="685763"/>
            <a:ext cx="7336466" cy="369332"/>
          </a:xfrm>
          <a:prstGeom prst="rect">
            <a:avLst/>
          </a:prstGeom>
          <a:noFill/>
        </p:spPr>
        <p:txBody>
          <a:bodyPr wrap="square">
            <a:spAutoFit/>
          </a:bodyPr>
          <a:lstStyle/>
          <a:p>
            <a:r>
              <a:rPr lang="es-ES" b="1" dirty="0"/>
              <a:t>Configurar el </a:t>
            </a:r>
            <a:r>
              <a:rPr lang="es-ES" b="1" dirty="0" err="1"/>
              <a:t>logg</a:t>
            </a:r>
            <a:r>
              <a:rPr lang="es-ES" b="1" dirty="0"/>
              <a:t>  para que nos muestre más información de SignalR</a:t>
            </a:r>
          </a:p>
        </p:txBody>
      </p:sp>
      <p:pic>
        <p:nvPicPr>
          <p:cNvPr id="6" name="Imagen 5">
            <a:extLst>
              <a:ext uri="{FF2B5EF4-FFF2-40B4-BE49-F238E27FC236}">
                <a16:creationId xmlns:a16="http://schemas.microsoft.com/office/drawing/2014/main" id="{EA1FD919-52C3-4BB0-6CC2-4005F611CF91}"/>
              </a:ext>
            </a:extLst>
          </p:cNvPr>
          <p:cNvPicPr>
            <a:picLocks noChangeAspect="1"/>
          </p:cNvPicPr>
          <p:nvPr/>
        </p:nvPicPr>
        <p:blipFill>
          <a:blip r:embed="rId2"/>
          <a:stretch>
            <a:fillRect/>
          </a:stretch>
        </p:blipFill>
        <p:spPr>
          <a:xfrm>
            <a:off x="202018" y="1055095"/>
            <a:ext cx="5644226" cy="1680931"/>
          </a:xfrm>
          <a:prstGeom prst="rect">
            <a:avLst/>
          </a:prstGeom>
        </p:spPr>
      </p:pic>
      <p:pic>
        <p:nvPicPr>
          <p:cNvPr id="5" name="Imagen 4">
            <a:extLst>
              <a:ext uri="{FF2B5EF4-FFF2-40B4-BE49-F238E27FC236}">
                <a16:creationId xmlns:a16="http://schemas.microsoft.com/office/drawing/2014/main" id="{5D1C9518-9E9A-29DC-1DC5-72808C08B930}"/>
              </a:ext>
            </a:extLst>
          </p:cNvPr>
          <p:cNvPicPr>
            <a:picLocks noChangeAspect="1"/>
          </p:cNvPicPr>
          <p:nvPr/>
        </p:nvPicPr>
        <p:blipFill>
          <a:blip r:embed="rId3"/>
          <a:stretch>
            <a:fillRect/>
          </a:stretch>
        </p:blipFill>
        <p:spPr>
          <a:xfrm>
            <a:off x="2490788" y="1729151"/>
            <a:ext cx="6734175" cy="4010025"/>
          </a:xfrm>
          <a:prstGeom prst="rect">
            <a:avLst/>
          </a:prstGeom>
        </p:spPr>
      </p:pic>
      <p:cxnSp>
        <p:nvCxnSpPr>
          <p:cNvPr id="9" name="Conector recto 8">
            <a:extLst>
              <a:ext uri="{FF2B5EF4-FFF2-40B4-BE49-F238E27FC236}">
                <a16:creationId xmlns:a16="http://schemas.microsoft.com/office/drawing/2014/main" id="{70B7AD87-1DB8-3F7D-C26B-912CC10E5382}"/>
              </a:ext>
            </a:extLst>
          </p:cNvPr>
          <p:cNvCxnSpPr/>
          <p:nvPr/>
        </p:nvCxnSpPr>
        <p:spPr>
          <a:xfrm>
            <a:off x="2668773" y="2254101"/>
            <a:ext cx="8718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339745A-A65A-C93A-D33C-6E989827EAEC}"/>
              </a:ext>
            </a:extLst>
          </p:cNvPr>
          <p:cNvSpPr txBox="1"/>
          <p:nvPr/>
        </p:nvSpPr>
        <p:spPr>
          <a:xfrm>
            <a:off x="287079" y="3105358"/>
            <a:ext cx="1765005" cy="2308324"/>
          </a:xfrm>
          <a:prstGeom prst="rect">
            <a:avLst/>
          </a:prstGeom>
          <a:noFill/>
        </p:spPr>
        <p:txBody>
          <a:bodyPr wrap="square" rtlCol="0">
            <a:spAutoFit/>
          </a:bodyPr>
          <a:lstStyle/>
          <a:p>
            <a:pPr algn="ctr"/>
            <a:r>
              <a:rPr lang="es-ES" sz="1600" b="1" dirty="0"/>
              <a:t>Trace</a:t>
            </a:r>
            <a:r>
              <a:rPr lang="es-ES" sz="1600" dirty="0"/>
              <a:t> es el registro de mensajes más detallado que podremos obtener.</a:t>
            </a:r>
          </a:p>
          <a:p>
            <a:pPr algn="ctr"/>
            <a:r>
              <a:rPr lang="es-ES" sz="1600" dirty="0"/>
              <a:t>Pero si no tenemos ningún problema lo podemos mantener en </a:t>
            </a:r>
            <a:r>
              <a:rPr lang="es-ES" sz="1600" b="1" dirty="0" err="1"/>
              <a:t>Information</a:t>
            </a:r>
            <a:endParaRPr lang="es-ES" sz="1600" b="1" dirty="0"/>
          </a:p>
        </p:txBody>
      </p:sp>
    </p:spTree>
    <p:extLst>
      <p:ext uri="{BB962C8B-B14F-4D97-AF65-F5344CB8AC3E}">
        <p14:creationId xmlns:p14="http://schemas.microsoft.com/office/powerpoint/2010/main" val="14733586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84</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SignalR.</a:t>
            </a:r>
          </a:p>
        </p:txBody>
      </p:sp>
    </p:spTree>
    <p:extLst>
      <p:ext uri="{BB962C8B-B14F-4D97-AF65-F5344CB8AC3E}">
        <p14:creationId xmlns:p14="http://schemas.microsoft.com/office/powerpoint/2010/main" val="5832909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85</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
        <p:nvSpPr>
          <p:cNvPr id="2" name="CuadroTexto 1">
            <a:extLst>
              <a:ext uri="{FF2B5EF4-FFF2-40B4-BE49-F238E27FC236}">
                <a16:creationId xmlns:a16="http://schemas.microsoft.com/office/drawing/2014/main" id="{3A7847D5-4556-8CFF-89F3-3FDCF1073844}"/>
              </a:ext>
            </a:extLst>
          </p:cNvPr>
          <p:cNvSpPr txBox="1"/>
          <p:nvPr/>
        </p:nvSpPr>
        <p:spPr>
          <a:xfrm>
            <a:off x="659218" y="4338084"/>
            <a:ext cx="3072809" cy="1200329"/>
          </a:xfrm>
          <a:prstGeom prst="rect">
            <a:avLst/>
          </a:prstGeom>
          <a:noFill/>
        </p:spPr>
        <p:txBody>
          <a:bodyPr wrap="square" rtlCol="0">
            <a:spAutoFit/>
          </a:bodyPr>
          <a:lstStyle/>
          <a:p>
            <a:r>
              <a:rPr lang="es-ES" sz="3600" dirty="0">
                <a:highlight>
                  <a:srgbClr val="FFFF00"/>
                </a:highlight>
              </a:rPr>
              <a:t>EXPLICACIÓN de VERSIONES</a:t>
            </a:r>
          </a:p>
        </p:txBody>
      </p:sp>
      <p:cxnSp>
        <p:nvCxnSpPr>
          <p:cNvPr id="8" name="Conector recto de flecha 7">
            <a:extLst>
              <a:ext uri="{FF2B5EF4-FFF2-40B4-BE49-F238E27FC236}">
                <a16:creationId xmlns:a16="http://schemas.microsoft.com/office/drawing/2014/main" id="{BCA8A33A-6285-0B8E-F5CD-14B1923BB81A}"/>
              </a:ext>
            </a:extLst>
          </p:cNvPr>
          <p:cNvCxnSpPr/>
          <p:nvPr/>
        </p:nvCxnSpPr>
        <p:spPr>
          <a:xfrm flipV="1">
            <a:off x="3211033" y="3976577"/>
            <a:ext cx="999460" cy="47846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599941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86</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87</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“Hubs”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88</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89</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90</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91</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b="1" dirty="0" err="1"/>
              <a:t>OnConnectedAsync</a:t>
            </a:r>
            <a:r>
              <a:rPr lang="es-ES" sz="1600" b="1" dirty="0"/>
              <a:t>(): </a:t>
            </a:r>
            <a:r>
              <a:rPr lang="es-ES" sz="1600" dirty="0"/>
              <a:t>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b="1" dirty="0" err="1"/>
              <a:t>OnDisconnectedAsync</a:t>
            </a:r>
            <a:r>
              <a:rPr lang="es-ES" sz="1600" b="1" dirty="0"/>
              <a:t>(</a:t>
            </a:r>
            <a:r>
              <a:rPr lang="es-ES" sz="1600" b="1" dirty="0" err="1"/>
              <a:t>Exception</a:t>
            </a:r>
            <a:r>
              <a:rPr lang="es-ES" sz="1600" b="1" dirty="0"/>
              <a:t>? </a:t>
            </a:r>
            <a:r>
              <a:rPr lang="es-ES" sz="1600" b="1" dirty="0" err="1"/>
              <a:t>exception</a:t>
            </a:r>
            <a:r>
              <a:rPr lang="es-ES" sz="1600" b="1" dirty="0"/>
              <a:t>): </a:t>
            </a:r>
            <a:r>
              <a:rPr lang="es-ES" sz="1600" dirty="0"/>
              <a:t>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92</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SignalR a los servicios, la aplicación está configurada para admitir </a:t>
            </a:r>
            <a:r>
              <a:rPr lang="es-ES" sz="1600" dirty="0" err="1"/>
              <a:t>hubs</a:t>
            </a:r>
            <a:r>
              <a:rPr lang="es-ES" sz="1600" dirty="0"/>
              <a:t> SignalR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SignalR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93</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SignalR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SignalR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94</a:t>
            </a:fld>
            <a:endParaRPr lang="es-ES"/>
          </a:p>
        </p:txBody>
      </p:sp>
      <p:sp>
        <p:nvSpPr>
          <p:cNvPr id="2" name="CuadroTexto 1">
            <a:extLst>
              <a:ext uri="{FF2B5EF4-FFF2-40B4-BE49-F238E27FC236}">
                <a16:creationId xmlns:a16="http://schemas.microsoft.com/office/drawing/2014/main" id="{8995C938-44F8-38A6-E658-A9AD381D51D3}"/>
              </a:ext>
            </a:extLst>
          </p:cNvPr>
          <p:cNvSpPr txBox="1"/>
          <p:nvPr/>
        </p:nvSpPr>
        <p:spPr>
          <a:xfrm>
            <a:off x="110169" y="319488"/>
            <a:ext cx="5971143" cy="646331"/>
          </a:xfrm>
          <a:prstGeom prst="rect">
            <a:avLst/>
          </a:prstGeom>
          <a:noFill/>
        </p:spPr>
        <p:txBody>
          <a:bodyPr wrap="square" rtlCol="0">
            <a:spAutoFit/>
          </a:bodyPr>
          <a:lstStyle/>
          <a:p>
            <a:r>
              <a:rPr lang="es-ES" dirty="0"/>
              <a:t>En la parte front: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a:p>
            <a:r>
              <a:rPr lang="es-ES" dirty="0"/>
              <a:t> </a:t>
            </a:r>
          </a:p>
        </p:txBody>
      </p:sp>
      <p:pic>
        <p:nvPicPr>
          <p:cNvPr id="5" name="Imagen 4">
            <a:extLst>
              <a:ext uri="{FF2B5EF4-FFF2-40B4-BE49-F238E27FC236}">
                <a16:creationId xmlns:a16="http://schemas.microsoft.com/office/drawing/2014/main" id="{7C7A949C-0881-52C8-12AF-BB025F5BD322}"/>
              </a:ext>
            </a:extLst>
          </p:cNvPr>
          <p:cNvPicPr>
            <a:picLocks noChangeAspect="1"/>
          </p:cNvPicPr>
          <p:nvPr/>
        </p:nvPicPr>
        <p:blipFill>
          <a:blip r:embed="rId2"/>
          <a:stretch>
            <a:fillRect/>
          </a:stretch>
        </p:blipFill>
        <p:spPr>
          <a:xfrm>
            <a:off x="193943" y="3901291"/>
            <a:ext cx="6896100" cy="2162175"/>
          </a:xfrm>
          <a:prstGeom prst="rect">
            <a:avLst/>
          </a:prstGeom>
        </p:spPr>
      </p:pic>
      <p:sp>
        <p:nvSpPr>
          <p:cNvPr id="8" name="CuadroTexto 7">
            <a:extLst>
              <a:ext uri="{FF2B5EF4-FFF2-40B4-BE49-F238E27FC236}">
                <a16:creationId xmlns:a16="http://schemas.microsoft.com/office/drawing/2014/main" id="{79628491-AA95-EE84-4331-EF4A234C5D28}"/>
              </a:ext>
            </a:extLst>
          </p:cNvPr>
          <p:cNvSpPr txBox="1"/>
          <p:nvPr/>
        </p:nvSpPr>
        <p:spPr>
          <a:xfrm>
            <a:off x="110169" y="1074039"/>
            <a:ext cx="8454298" cy="369332"/>
          </a:xfrm>
          <a:prstGeom prst="rect">
            <a:avLst/>
          </a:prstGeom>
          <a:noFill/>
        </p:spPr>
        <p:txBody>
          <a:bodyPr wrap="square">
            <a:spAutoFit/>
          </a:bodyPr>
          <a:lstStyle/>
          <a:p>
            <a:r>
              <a:rPr lang="es-ES" dirty="0"/>
              <a:t>https://www.youtube.com/watch?v=uJ5OCEcgeNA&amp;t=130s&amp;ab_channel=AsielAlvarez</a:t>
            </a:r>
          </a:p>
        </p:txBody>
      </p:sp>
    </p:spTree>
    <p:extLst>
      <p:ext uri="{BB962C8B-B14F-4D97-AF65-F5344CB8AC3E}">
        <p14:creationId xmlns:p14="http://schemas.microsoft.com/office/powerpoint/2010/main" val="2638010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0B73239-6D3F-5127-67E5-BC5C0D3B1282}"/>
              </a:ext>
            </a:extLst>
          </p:cNvPr>
          <p:cNvSpPr>
            <a:spLocks noGrp="1"/>
          </p:cNvSpPr>
          <p:nvPr>
            <p:ph type="sldNum" sz="quarter" idx="12"/>
          </p:nvPr>
        </p:nvSpPr>
        <p:spPr/>
        <p:txBody>
          <a:bodyPr/>
          <a:lstStyle/>
          <a:p>
            <a:fld id="{9A396ACE-1A63-459D-82B4-27C23849521D}" type="slidenum">
              <a:rPr lang="es-ES" smtClean="0"/>
              <a:t>95</a:t>
            </a:fld>
            <a:endParaRPr lang="es-ES"/>
          </a:p>
        </p:txBody>
      </p:sp>
      <p:pic>
        <p:nvPicPr>
          <p:cNvPr id="6" name="Imagen 5">
            <a:extLst>
              <a:ext uri="{FF2B5EF4-FFF2-40B4-BE49-F238E27FC236}">
                <a16:creationId xmlns:a16="http://schemas.microsoft.com/office/drawing/2014/main" id="{9EA3D2EA-2B73-3534-95FA-017C9BE83DF8}"/>
              </a:ext>
            </a:extLst>
          </p:cNvPr>
          <p:cNvPicPr>
            <a:picLocks noChangeAspect="1"/>
          </p:cNvPicPr>
          <p:nvPr/>
        </p:nvPicPr>
        <p:blipFill>
          <a:blip r:embed="rId2"/>
          <a:stretch>
            <a:fillRect/>
          </a:stretch>
        </p:blipFill>
        <p:spPr>
          <a:xfrm>
            <a:off x="157611" y="1366091"/>
            <a:ext cx="4558378" cy="2367824"/>
          </a:xfrm>
          <a:prstGeom prst="rect">
            <a:avLst/>
          </a:prstGeom>
        </p:spPr>
      </p:pic>
      <p:pic>
        <p:nvPicPr>
          <p:cNvPr id="8" name="Imagen 7">
            <a:extLst>
              <a:ext uri="{FF2B5EF4-FFF2-40B4-BE49-F238E27FC236}">
                <a16:creationId xmlns:a16="http://schemas.microsoft.com/office/drawing/2014/main" id="{1323E073-5E76-0AA9-F64D-737E540DE691}"/>
              </a:ext>
            </a:extLst>
          </p:cNvPr>
          <p:cNvPicPr>
            <a:picLocks noChangeAspect="1"/>
          </p:cNvPicPr>
          <p:nvPr/>
        </p:nvPicPr>
        <p:blipFill>
          <a:blip r:embed="rId3"/>
          <a:stretch>
            <a:fillRect/>
          </a:stretch>
        </p:blipFill>
        <p:spPr>
          <a:xfrm>
            <a:off x="5190012" y="1366091"/>
            <a:ext cx="4558379" cy="2728697"/>
          </a:xfrm>
          <a:prstGeom prst="rect">
            <a:avLst/>
          </a:prstGeom>
        </p:spPr>
      </p:pic>
    </p:spTree>
    <p:extLst>
      <p:ext uri="{BB962C8B-B14F-4D97-AF65-F5344CB8AC3E}">
        <p14:creationId xmlns:p14="http://schemas.microsoft.com/office/powerpoint/2010/main" val="1618298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96</a:t>
            </a:fld>
            <a:endParaRPr lang="es-ES"/>
          </a:p>
        </p:txBody>
      </p:sp>
      <p:graphicFrame>
        <p:nvGraphicFramePr>
          <p:cNvPr id="2" name="Tabla 1">
            <a:extLst>
              <a:ext uri="{FF2B5EF4-FFF2-40B4-BE49-F238E27FC236}">
                <a16:creationId xmlns:a16="http://schemas.microsoft.com/office/drawing/2014/main" id="{B2F8021D-307C-F1AC-7712-68739533FB35}"/>
              </a:ext>
            </a:extLst>
          </p:cNvPr>
          <p:cNvGraphicFramePr>
            <a:graphicFrameLocks noGrp="1"/>
          </p:cNvGraphicFramePr>
          <p:nvPr>
            <p:extLst>
              <p:ext uri="{D42A27DB-BD31-4B8C-83A1-F6EECF244321}">
                <p14:modId xmlns:p14="http://schemas.microsoft.com/office/powerpoint/2010/main" val="979813586"/>
              </p:ext>
            </p:extLst>
          </p:nvPr>
        </p:nvGraphicFramePr>
        <p:xfrm>
          <a:off x="287383" y="953590"/>
          <a:ext cx="9222375" cy="5185953"/>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987601522"/>
                    </a:ext>
                  </a:extLst>
                </a:gridCol>
                <a:gridCol w="3540034">
                  <a:extLst>
                    <a:ext uri="{9D8B030D-6E8A-4147-A177-3AD203B41FA5}">
                      <a16:colId xmlns:a16="http://schemas.microsoft.com/office/drawing/2014/main" val="2634931366"/>
                    </a:ext>
                  </a:extLst>
                </a:gridCol>
                <a:gridCol w="1371600">
                  <a:extLst>
                    <a:ext uri="{9D8B030D-6E8A-4147-A177-3AD203B41FA5}">
                      <a16:colId xmlns:a16="http://schemas.microsoft.com/office/drawing/2014/main" val="3827611926"/>
                    </a:ext>
                  </a:extLst>
                </a:gridCol>
                <a:gridCol w="1724298">
                  <a:extLst>
                    <a:ext uri="{9D8B030D-6E8A-4147-A177-3AD203B41FA5}">
                      <a16:colId xmlns:a16="http://schemas.microsoft.com/office/drawing/2014/main" val="685199031"/>
                    </a:ext>
                  </a:extLst>
                </a:gridCol>
                <a:gridCol w="1332409">
                  <a:extLst>
                    <a:ext uri="{9D8B030D-6E8A-4147-A177-3AD203B41FA5}">
                      <a16:colId xmlns:a16="http://schemas.microsoft.com/office/drawing/2014/main" val="3278579592"/>
                    </a:ext>
                  </a:extLst>
                </a:gridCol>
              </a:tblGrid>
              <a:tr h="275376">
                <a:tc>
                  <a:txBody>
                    <a:bodyPr/>
                    <a:lstStyle/>
                    <a:p>
                      <a:r>
                        <a:rPr lang="es-ES" sz="1800" b="0" i="0" kern="1200" dirty="0">
                          <a:solidFill>
                            <a:schemeClr val="lt1"/>
                          </a:solidFill>
                          <a:effectLst/>
                          <a:latin typeface="+mn-lt"/>
                          <a:ea typeface="+mn-ea"/>
                          <a:cs typeface="+mn-cs"/>
                        </a:rPr>
                        <a:t>Tecnología</a:t>
                      </a:r>
                      <a:endParaRPr lang="es-ES" dirty="0"/>
                    </a:p>
                  </a:txBody>
                  <a:tcPr/>
                </a:tc>
                <a:tc>
                  <a:txBody>
                    <a:bodyPr/>
                    <a:lstStyle/>
                    <a:p>
                      <a:r>
                        <a:rPr lang="es-ES" sz="1800" b="0" i="0" kern="1200" dirty="0">
                          <a:solidFill>
                            <a:schemeClr val="lt1"/>
                          </a:solidFill>
                          <a:effectLst/>
                          <a:latin typeface="+mn-lt"/>
                          <a:ea typeface="+mn-ea"/>
                          <a:cs typeface="+mn-cs"/>
                        </a:rPr>
                        <a:t>Descripción</a:t>
                      </a:r>
                      <a:endParaRPr lang="es-ES" dirty="0"/>
                    </a:p>
                  </a:txBody>
                  <a:tcPr/>
                </a:tc>
                <a:tc>
                  <a:txBody>
                    <a:bodyPr/>
                    <a:lstStyle/>
                    <a:p>
                      <a:r>
                        <a:rPr lang="es-ES" sz="1800" b="0" i="0" kern="1200" dirty="0">
                          <a:solidFill>
                            <a:schemeClr val="lt1"/>
                          </a:solidFill>
                          <a:effectLst/>
                          <a:latin typeface="+mn-lt"/>
                          <a:ea typeface="+mn-ea"/>
                          <a:cs typeface="+mn-cs"/>
                        </a:rPr>
                        <a:t>Pros</a:t>
                      </a:r>
                      <a:endParaRPr lang="es-ES" dirty="0"/>
                    </a:p>
                  </a:txBody>
                  <a:tcPr/>
                </a:tc>
                <a:tc>
                  <a:txBody>
                    <a:bodyPr/>
                    <a:lstStyle/>
                    <a:p>
                      <a:r>
                        <a:rPr lang="es-ES" sz="1800" b="0" i="0" kern="1200" dirty="0">
                          <a:solidFill>
                            <a:schemeClr val="lt1"/>
                          </a:solidFill>
                          <a:effectLst/>
                          <a:latin typeface="+mn-lt"/>
                          <a:ea typeface="+mn-ea"/>
                          <a:cs typeface="+mn-cs"/>
                        </a:rPr>
                        <a:t>Contras</a:t>
                      </a:r>
                      <a:endParaRPr lang="es-ES" dirty="0"/>
                    </a:p>
                  </a:txBody>
                  <a:tcPr/>
                </a:tc>
                <a:tc>
                  <a:txBody>
                    <a:bodyPr/>
                    <a:lstStyle/>
                    <a:p>
                      <a:r>
                        <a:rPr lang="es-ES" sz="1800" b="0" i="0" kern="1200" dirty="0">
                          <a:solidFill>
                            <a:schemeClr val="lt1"/>
                          </a:solidFill>
                          <a:effectLst/>
                          <a:latin typeface="+mn-lt"/>
                          <a:ea typeface="+mn-ea"/>
                          <a:cs typeface="+mn-cs"/>
                        </a:rPr>
                        <a:t>Popularidad</a:t>
                      </a:r>
                      <a:endParaRPr lang="es-ES" dirty="0"/>
                    </a:p>
                  </a:txBody>
                  <a:tcPr/>
                </a:tc>
                <a:extLst>
                  <a:ext uri="{0D108BD9-81ED-4DB2-BD59-A6C34878D82A}">
                    <a16:rowId xmlns:a16="http://schemas.microsoft.com/office/drawing/2014/main" val="2933404005"/>
                  </a:ext>
                </a:extLst>
              </a:tr>
              <a:tr h="1162593">
                <a:tc>
                  <a:txBody>
                    <a:bodyPr/>
                    <a:lstStyle/>
                    <a:p>
                      <a:r>
                        <a:rPr lang="es-ES" sz="1200" b="0" i="0" kern="1200" dirty="0">
                          <a:solidFill>
                            <a:schemeClr val="dk1"/>
                          </a:solidFill>
                          <a:effectLst/>
                          <a:latin typeface="+mn-lt"/>
                          <a:ea typeface="+mn-ea"/>
                          <a:cs typeface="+mn-cs"/>
                        </a:rPr>
                        <a:t>Long </a:t>
                      </a:r>
                      <a:r>
                        <a:rPr lang="es-ES" sz="1200" b="0" i="0" kern="1200" dirty="0" err="1">
                          <a:solidFill>
                            <a:schemeClr val="dk1"/>
                          </a:solidFill>
                          <a:effectLst/>
                          <a:latin typeface="+mn-lt"/>
                          <a:ea typeface="+mn-ea"/>
                          <a:cs typeface="+mn-cs"/>
                        </a:rPr>
                        <a:t>polling</a:t>
                      </a:r>
                      <a:endParaRPr lang="es-ES" sz="1200" dirty="0"/>
                    </a:p>
                  </a:txBody>
                  <a:tcPr/>
                </a:tc>
                <a:tc>
                  <a:txBody>
                    <a:bodyPr/>
                    <a:lstStyle/>
                    <a:p>
                      <a:r>
                        <a:rPr lang="es-ES" sz="1200" b="0" i="0" kern="1200" dirty="0">
                          <a:solidFill>
                            <a:schemeClr val="dk1"/>
                          </a:solidFill>
                          <a:effectLst/>
                          <a:latin typeface="+mn-lt"/>
                          <a:ea typeface="+mn-ea"/>
                          <a:cs typeface="+mn-cs"/>
                        </a:rPr>
                        <a:t>Técnica que permite a un cliente mantener una conexión abierta con un servidor. El servidor envía datos al cliente cuando están disponibles.</a:t>
                      </a:r>
                      <a:endParaRPr lang="es-ES" sz="1200" dirty="0"/>
                    </a:p>
                  </a:txBody>
                  <a:tcPr/>
                </a:tc>
                <a:tc>
                  <a:txBody>
                    <a:bodyPr/>
                    <a:lstStyle/>
                    <a:p>
                      <a:r>
                        <a:rPr lang="es-ES" sz="1200" b="0" i="0" kern="1200" dirty="0">
                          <a:solidFill>
                            <a:schemeClr val="dk1"/>
                          </a:solidFill>
                          <a:effectLst/>
                          <a:latin typeface="+mn-lt"/>
                          <a:ea typeface="+mn-ea"/>
                          <a:cs typeface="+mn-cs"/>
                        </a:rPr>
                        <a:t>Fácil de implementar</a:t>
                      </a:r>
                      <a:endParaRPr lang="es-ES" sz="1200" dirty="0"/>
                    </a:p>
                  </a:txBody>
                  <a:tcPr/>
                </a:tc>
                <a:tc>
                  <a:txBody>
                    <a:bodyPr/>
                    <a:lstStyle/>
                    <a:p>
                      <a:r>
                        <a:rPr lang="es-ES" sz="1200" b="0" i="0" kern="1200" dirty="0">
                          <a:solidFill>
                            <a:schemeClr val="dk1"/>
                          </a:solidFill>
                          <a:effectLst/>
                          <a:latin typeface="+mn-lt"/>
                          <a:ea typeface="+mn-ea"/>
                          <a:cs typeface="+mn-cs"/>
                        </a:rPr>
                        <a:t>Puede ser ineficiente si el servidor no tiene datos disponibles con frecuencia</a:t>
                      </a:r>
                      <a:endParaRPr lang="es-ES" sz="1200" dirty="0"/>
                    </a:p>
                  </a:txBody>
                  <a:tcPr/>
                </a:tc>
                <a:tc>
                  <a:txBody>
                    <a:bodyPr/>
                    <a:lstStyle/>
                    <a:p>
                      <a:r>
                        <a:rPr lang="es-ES" sz="1200" b="0" i="0" kern="1200" dirty="0">
                          <a:solidFill>
                            <a:schemeClr val="dk1"/>
                          </a:solidFill>
                          <a:effectLst/>
                          <a:latin typeface="+mn-lt"/>
                          <a:ea typeface="+mn-ea"/>
                          <a:cs typeface="+mn-cs"/>
                        </a:rPr>
                        <a:t>Menos popular</a:t>
                      </a:r>
                      <a:endParaRPr lang="es-ES" sz="1200" dirty="0"/>
                    </a:p>
                  </a:txBody>
                  <a:tcPr/>
                </a:tc>
                <a:extLst>
                  <a:ext uri="{0D108BD9-81ED-4DB2-BD59-A6C34878D82A}">
                    <a16:rowId xmlns:a16="http://schemas.microsoft.com/office/drawing/2014/main" val="4198071839"/>
                  </a:ext>
                </a:extLst>
              </a:tr>
              <a:tr h="268650">
                <a:tc>
                  <a:txBody>
                    <a:bodyPr/>
                    <a:lstStyle/>
                    <a:p>
                      <a:r>
                        <a:rPr lang="es-ES" sz="1200" b="0" i="0" kern="1200" dirty="0">
                          <a:solidFill>
                            <a:schemeClr val="dk1"/>
                          </a:solidFill>
                          <a:effectLst/>
                          <a:latin typeface="+mn-lt"/>
                          <a:ea typeface="+mn-ea"/>
                          <a:cs typeface="+mn-cs"/>
                        </a:rPr>
                        <a:t>Server-</a:t>
                      </a:r>
                      <a:r>
                        <a:rPr lang="es-ES" sz="1200" b="0" i="0" kern="1200" dirty="0" err="1">
                          <a:solidFill>
                            <a:schemeClr val="dk1"/>
                          </a:solidFill>
                          <a:effectLst/>
                          <a:latin typeface="+mn-lt"/>
                          <a:ea typeface="+mn-ea"/>
                          <a:cs typeface="+mn-cs"/>
                        </a:rPr>
                        <a:t>sent</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events</a:t>
                      </a:r>
                      <a:endParaRPr lang="es-ES" sz="1200" dirty="0"/>
                    </a:p>
                  </a:txBody>
                  <a:tcPr/>
                </a:tc>
                <a:tc>
                  <a:txBody>
                    <a:bodyPr/>
                    <a:lstStyle/>
                    <a:p>
                      <a:r>
                        <a:rPr lang="es-ES" sz="1200" b="0" i="0" kern="1200" dirty="0">
                          <a:solidFill>
                            <a:schemeClr val="dk1"/>
                          </a:solidFill>
                          <a:effectLst/>
                          <a:latin typeface="+mn-lt"/>
                          <a:ea typeface="+mn-ea"/>
                          <a:cs typeface="+mn-cs"/>
                        </a:rPr>
                        <a:t>Tecnología que permite a un servidor enviar datos a un cliente en tiempo real sin necesidad de que el cliente realice peticiones.</a:t>
                      </a:r>
                      <a:endParaRPr lang="es-ES" sz="1200" dirty="0"/>
                    </a:p>
                  </a:txBody>
                  <a:tcPr/>
                </a:tc>
                <a:tc>
                  <a:txBody>
                    <a:bodyPr/>
                    <a:lstStyle/>
                    <a:p>
                      <a:r>
                        <a:rPr lang="es-ES" sz="1200" b="0" i="0" kern="1200" dirty="0">
                          <a:solidFill>
                            <a:schemeClr val="dk1"/>
                          </a:solidFill>
                          <a:effectLst/>
                          <a:latin typeface="+mn-lt"/>
                          <a:ea typeface="+mn-ea"/>
                          <a:cs typeface="+mn-cs"/>
                        </a:rPr>
                        <a:t>Eficiente</a:t>
                      </a:r>
                      <a:endParaRPr lang="es-ES" sz="1200" dirty="0"/>
                    </a:p>
                  </a:txBody>
                  <a:tcPr/>
                </a:tc>
                <a:tc>
                  <a:txBody>
                    <a:bodyPr/>
                    <a:lstStyle/>
                    <a:p>
                      <a:r>
                        <a:rPr lang="es-ES" sz="1200" b="0" i="0" kern="1200" dirty="0">
                          <a:solidFill>
                            <a:schemeClr val="dk1"/>
                          </a:solidFill>
                          <a:effectLst/>
                          <a:latin typeface="+mn-lt"/>
                          <a:ea typeface="+mn-ea"/>
                          <a:cs typeface="+mn-cs"/>
                        </a:rPr>
                        <a:t>No es tan reactiva como otras tecnologías</a:t>
                      </a:r>
                      <a:endParaRPr lang="es-ES" sz="1200" dirty="0"/>
                    </a:p>
                  </a:txBody>
                  <a:tcPr/>
                </a:tc>
                <a:tc>
                  <a:txBody>
                    <a:bodyPr/>
                    <a:lstStyle/>
                    <a:p>
                      <a:r>
                        <a:rPr lang="es-ES" sz="1200" b="0" i="0" kern="1200" dirty="0">
                          <a:solidFill>
                            <a:schemeClr val="dk1"/>
                          </a:solidFill>
                          <a:effectLst/>
                          <a:latin typeface="+mn-lt"/>
                          <a:ea typeface="+mn-ea"/>
                          <a:cs typeface="+mn-cs"/>
                        </a:rPr>
                        <a:t>Popular para aplicaciones que necesitan recibir datos periódicamente</a:t>
                      </a:r>
                      <a:endParaRPr lang="es-ES" sz="1200" dirty="0"/>
                    </a:p>
                  </a:txBody>
                  <a:tcPr/>
                </a:tc>
                <a:extLst>
                  <a:ext uri="{0D108BD9-81ED-4DB2-BD59-A6C34878D82A}">
                    <a16:rowId xmlns:a16="http://schemas.microsoft.com/office/drawing/2014/main" val="775236169"/>
                  </a:ext>
                </a:extLst>
              </a:tr>
              <a:tr h="406003">
                <a:tc>
                  <a:txBody>
                    <a:bodyPr/>
                    <a:lstStyle/>
                    <a:p>
                      <a:r>
                        <a:rPr lang="es-ES" sz="1200" b="0" i="0" kern="1200" dirty="0">
                          <a:solidFill>
                            <a:schemeClr val="dk1"/>
                          </a:solidFill>
                          <a:effectLst/>
                          <a:latin typeface="+mn-lt"/>
                          <a:ea typeface="+mn-ea"/>
                          <a:cs typeface="+mn-cs"/>
                        </a:rPr>
                        <a:t>WebSocket</a:t>
                      </a:r>
                      <a:endParaRPr lang="es-ES" sz="1200" dirty="0"/>
                    </a:p>
                  </a:txBody>
                  <a:tcPr/>
                </a:tc>
                <a:tc>
                  <a:txBody>
                    <a:bodyPr/>
                    <a:lstStyle/>
                    <a:p>
                      <a:r>
                        <a:rPr lang="es-ES" sz="1200" b="0" i="0" kern="1200" dirty="0">
                          <a:solidFill>
                            <a:schemeClr val="dk1"/>
                          </a:solidFill>
                          <a:effectLst/>
                          <a:latin typeface="+mn-lt"/>
                          <a:ea typeface="+mn-ea"/>
                          <a:cs typeface="+mn-cs"/>
                        </a:rPr>
                        <a:t>Protocolo que proporciona una conexión persistente entre un cliente y un servidor. Esto permite una comunicación en tiempo real entre las dos partes.</a:t>
                      </a:r>
                      <a:endParaRPr lang="es-ES" sz="1200" dirty="0"/>
                    </a:p>
                  </a:txBody>
                  <a:tcPr/>
                </a:tc>
                <a:tc>
                  <a:txBody>
                    <a:bodyPr/>
                    <a:lstStyle/>
                    <a:p>
                      <a:r>
                        <a:rPr lang="es-ES" sz="1200" b="0" i="0" kern="1200" dirty="0">
                          <a:solidFill>
                            <a:schemeClr val="dk1"/>
                          </a:solidFill>
                          <a:effectLst/>
                          <a:latin typeface="+mn-lt"/>
                          <a:ea typeface="+mn-ea"/>
                          <a:cs typeface="+mn-cs"/>
                        </a:rPr>
                        <a:t>Bidireccional, eficiente y fiable</a:t>
                      </a:r>
                      <a:endParaRPr lang="es-ES" sz="1200" dirty="0"/>
                    </a:p>
                  </a:txBody>
                  <a:tcPr/>
                </a:tc>
                <a:tc>
                  <a:txBody>
                    <a:bodyPr/>
                    <a:lstStyle/>
                    <a:p>
                      <a:r>
                        <a:rPr lang="es-ES" sz="1200" b="0" i="0" kern="1200" dirty="0">
                          <a:solidFill>
                            <a:schemeClr val="dk1"/>
                          </a:solidFill>
                          <a:effectLst/>
                          <a:latin typeface="+mn-lt"/>
                          <a:ea typeface="+mn-ea"/>
                          <a:cs typeface="+mn-cs"/>
                        </a:rPr>
                        <a:t>Requiere un navegador compatible</a:t>
                      </a:r>
                      <a:endParaRPr lang="es-ES" sz="1200" dirty="0"/>
                    </a:p>
                  </a:txBody>
                  <a:tcPr/>
                </a:tc>
                <a:tc>
                  <a:txBody>
                    <a:bodyPr/>
                    <a:lstStyle/>
                    <a:p>
                      <a:r>
                        <a:rPr lang="es-ES" sz="1200" b="0" i="0" kern="1200" dirty="0">
                          <a:solidFill>
                            <a:schemeClr val="dk1"/>
                          </a:solidFill>
                          <a:effectLst/>
                          <a:latin typeface="+mn-lt"/>
                          <a:ea typeface="+mn-ea"/>
                          <a:cs typeface="+mn-cs"/>
                        </a:rPr>
                        <a:t>La más popular</a:t>
                      </a:r>
                      <a:endParaRPr lang="es-ES" sz="1200" dirty="0"/>
                    </a:p>
                  </a:txBody>
                  <a:tcPr/>
                </a:tc>
                <a:extLst>
                  <a:ext uri="{0D108BD9-81ED-4DB2-BD59-A6C34878D82A}">
                    <a16:rowId xmlns:a16="http://schemas.microsoft.com/office/drawing/2014/main" val="2363996059"/>
                  </a:ext>
                </a:extLst>
              </a:tr>
              <a:tr h="275376">
                <a:tc>
                  <a:txBody>
                    <a:bodyPr/>
                    <a:lstStyle/>
                    <a:p>
                      <a:r>
                        <a:rPr lang="es-ES" sz="1200" b="0" i="0" kern="1200" dirty="0" err="1">
                          <a:solidFill>
                            <a:schemeClr val="dk1"/>
                          </a:solidFill>
                          <a:effectLst/>
                          <a:latin typeface="+mn-lt"/>
                          <a:ea typeface="+mn-ea"/>
                          <a:cs typeface="+mn-cs"/>
                        </a:rPr>
                        <a:t>ForeverFrame</a:t>
                      </a:r>
                      <a:endParaRPr lang="es-ES" sz="1200" dirty="0"/>
                    </a:p>
                  </a:txBody>
                  <a:tcPr/>
                </a:tc>
                <a:tc>
                  <a:txBody>
                    <a:bodyPr/>
                    <a:lstStyle/>
                    <a:p>
                      <a:r>
                        <a:rPr lang="es-ES" sz="1200" b="0" dirty="0">
                          <a:effectLst/>
                          <a:latin typeface="Google Sans"/>
                        </a:rPr>
                        <a:t>Variante de Long </a:t>
                      </a:r>
                      <a:r>
                        <a:rPr lang="es-ES" sz="1200" b="0" dirty="0" err="1">
                          <a:effectLst/>
                          <a:latin typeface="Google Sans"/>
                        </a:rPr>
                        <a:t>polling</a:t>
                      </a:r>
                      <a:r>
                        <a:rPr lang="es-ES" sz="1200" b="0" dirty="0">
                          <a:effectLst/>
                          <a:latin typeface="Google Sans"/>
                        </a:rPr>
                        <a:t> que permite al cliente enviar datos al servidor.</a:t>
                      </a:r>
                    </a:p>
                  </a:txBody>
                  <a:tcPr marL="152400" marR="152400" marT="152400" marB="152400" anchor="ctr"/>
                </a:tc>
                <a:tc>
                  <a:txBody>
                    <a:bodyPr/>
                    <a:lstStyle/>
                    <a:p>
                      <a:r>
                        <a:rPr lang="es-ES" sz="1200" b="0" i="0" kern="1200" dirty="0">
                          <a:solidFill>
                            <a:schemeClr val="dk1"/>
                          </a:solidFill>
                          <a:effectLst/>
                          <a:latin typeface="+mn-lt"/>
                          <a:ea typeface="+mn-ea"/>
                          <a:cs typeface="+mn-cs"/>
                        </a:rPr>
                        <a:t>Más eficiente que Long </a:t>
                      </a:r>
                      <a:r>
                        <a:rPr lang="es-ES" sz="1200" b="0" i="0" kern="1200" dirty="0" err="1">
                          <a:solidFill>
                            <a:schemeClr val="dk1"/>
                          </a:solidFill>
                          <a:effectLst/>
                          <a:latin typeface="+mn-lt"/>
                          <a:ea typeface="+mn-ea"/>
                          <a:cs typeface="+mn-cs"/>
                        </a:rPr>
                        <a:t>polling</a:t>
                      </a:r>
                      <a:r>
                        <a:rPr lang="es-ES" sz="1200" b="0" i="0" kern="1200" dirty="0">
                          <a:solidFill>
                            <a:schemeClr val="dk1"/>
                          </a:solidFill>
                          <a:effectLst/>
                          <a:latin typeface="+mn-lt"/>
                          <a:ea typeface="+mn-ea"/>
                          <a:cs typeface="+mn-cs"/>
                        </a:rPr>
                        <a:t> para clientes que envían datos con frecuencia</a:t>
                      </a:r>
                      <a:endParaRPr lang="es-ES" sz="1200" dirty="0"/>
                    </a:p>
                  </a:txBody>
                  <a:tcPr/>
                </a:tc>
                <a:tc>
                  <a:txBody>
                    <a:bodyPr/>
                    <a:lstStyle/>
                    <a:p>
                      <a:r>
                        <a:rPr lang="es-ES" sz="1200" b="0" i="0" kern="1200" dirty="0">
                          <a:solidFill>
                            <a:schemeClr val="dk1"/>
                          </a:solidFill>
                          <a:effectLst/>
                          <a:latin typeface="+mn-lt"/>
                          <a:ea typeface="+mn-ea"/>
                          <a:cs typeface="+mn-cs"/>
                        </a:rPr>
                        <a:t>No es tan compatible como otras tecnologías</a:t>
                      </a:r>
                      <a:endParaRPr lang="es-ES" sz="1200" dirty="0"/>
                    </a:p>
                  </a:txBody>
                  <a:tcPr/>
                </a:tc>
                <a:tc>
                  <a:txBody>
                    <a:bodyPr/>
                    <a:lstStyle/>
                    <a:p>
                      <a:r>
                        <a:rPr lang="es-ES" sz="1200" b="0" i="0" kern="1200" dirty="0">
                          <a:solidFill>
                            <a:schemeClr val="dk1"/>
                          </a:solidFill>
                          <a:effectLst/>
                          <a:latin typeface="+mn-lt"/>
                          <a:ea typeface="+mn-ea"/>
                          <a:cs typeface="+mn-cs"/>
                        </a:rPr>
                        <a:t>Menos popular que WebSocket</a:t>
                      </a:r>
                      <a:endParaRPr lang="es-ES" sz="1200" dirty="0"/>
                    </a:p>
                  </a:txBody>
                  <a:tcPr/>
                </a:tc>
                <a:extLst>
                  <a:ext uri="{0D108BD9-81ED-4DB2-BD59-A6C34878D82A}">
                    <a16:rowId xmlns:a16="http://schemas.microsoft.com/office/drawing/2014/main" val="2473347665"/>
                  </a:ext>
                </a:extLst>
              </a:tr>
              <a:tr h="275376">
                <a:tc>
                  <a:txBody>
                    <a:bodyPr/>
                    <a:lstStyle/>
                    <a:p>
                      <a:r>
                        <a:rPr lang="es-ES" sz="1200" b="0" i="0" kern="1200" dirty="0">
                          <a:solidFill>
                            <a:schemeClr val="dk1"/>
                          </a:solidFill>
                          <a:effectLst/>
                          <a:latin typeface="+mn-lt"/>
                          <a:ea typeface="+mn-ea"/>
                          <a:cs typeface="+mn-cs"/>
                        </a:rPr>
                        <a:t>SignalR</a:t>
                      </a:r>
                      <a:endParaRPr lang="es-ES" sz="1200" dirty="0"/>
                    </a:p>
                  </a:txBody>
                  <a:tcPr/>
                </a:tc>
                <a:tc>
                  <a:txBody>
                    <a:bodyPr/>
                    <a:lstStyle/>
                    <a:p>
                      <a:r>
                        <a:rPr lang="es-ES" sz="1200" b="0" i="0" kern="1200" dirty="0">
                          <a:solidFill>
                            <a:schemeClr val="dk1"/>
                          </a:solidFill>
                          <a:effectLst/>
                          <a:latin typeface="+mn-lt"/>
                          <a:ea typeface="+mn-ea"/>
                          <a:cs typeface="+mn-cs"/>
                        </a:rPr>
                        <a:t>Tecnología de Microsoft que proporciona una variedad de características para la comunicación en tiempo real. Esto incluye soporte para WebSocket, reconexión automática y soporte para múltiples plataformas.</a:t>
                      </a:r>
                      <a:endParaRPr lang="es-ES" sz="1200" dirty="0"/>
                    </a:p>
                  </a:txBody>
                  <a:tcPr/>
                </a:tc>
                <a:tc>
                  <a:txBody>
                    <a:bodyPr/>
                    <a:lstStyle/>
                    <a:p>
                      <a:r>
                        <a:rPr lang="es-ES" sz="1200" b="0" i="0" kern="1200" dirty="0">
                          <a:solidFill>
                            <a:schemeClr val="dk1"/>
                          </a:solidFill>
                          <a:effectLst/>
                          <a:latin typeface="+mn-lt"/>
                          <a:ea typeface="+mn-ea"/>
                          <a:cs typeface="+mn-cs"/>
                        </a:rPr>
                        <a:t>Altamente reactiva y fácil de usar</a:t>
                      </a:r>
                      <a:endParaRPr lang="es-ES" sz="1200" dirty="0"/>
                    </a:p>
                  </a:txBody>
                  <a:tcPr/>
                </a:tc>
                <a:tc>
                  <a:txBody>
                    <a:bodyPr/>
                    <a:lstStyle/>
                    <a:p>
                      <a:r>
                        <a:rPr lang="es-ES" sz="1200" b="0" i="0" kern="1200" dirty="0">
                          <a:solidFill>
                            <a:schemeClr val="dk1"/>
                          </a:solidFill>
                          <a:effectLst/>
                          <a:latin typeface="+mn-lt"/>
                          <a:ea typeface="+mn-ea"/>
                          <a:cs typeface="+mn-cs"/>
                        </a:rPr>
                        <a:t>Puede ser compleja de configurar</a:t>
                      </a:r>
                      <a:endParaRPr lang="es-ES" sz="1200" dirty="0"/>
                    </a:p>
                  </a:txBody>
                  <a:tcPr/>
                </a:tc>
                <a:tc>
                  <a:txBody>
                    <a:bodyPr/>
                    <a:lstStyle/>
                    <a:p>
                      <a:r>
                        <a:rPr lang="es-ES" sz="1200" b="0" i="0" kern="1200" dirty="0">
                          <a:solidFill>
                            <a:schemeClr val="dk1"/>
                          </a:solidFill>
                          <a:effectLst/>
                          <a:latin typeface="+mn-lt"/>
                          <a:ea typeface="+mn-ea"/>
                          <a:cs typeface="+mn-cs"/>
                        </a:rPr>
                        <a:t>Popular para aplicaciones empresariales</a:t>
                      </a:r>
                      <a:endParaRPr lang="es-ES" sz="1200" dirty="0"/>
                    </a:p>
                  </a:txBody>
                  <a:tcPr/>
                </a:tc>
                <a:extLst>
                  <a:ext uri="{0D108BD9-81ED-4DB2-BD59-A6C34878D82A}">
                    <a16:rowId xmlns:a16="http://schemas.microsoft.com/office/drawing/2014/main" val="3382437077"/>
                  </a:ext>
                </a:extLst>
              </a:tr>
            </a:tbl>
          </a:graphicData>
        </a:graphic>
      </p:graphicFrame>
    </p:spTree>
    <p:extLst>
      <p:ext uri="{BB962C8B-B14F-4D97-AF65-F5344CB8AC3E}">
        <p14:creationId xmlns:p14="http://schemas.microsoft.com/office/powerpoint/2010/main" val="20152585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97</a:t>
            </a:fld>
            <a:endParaRPr lang="es-ES"/>
          </a:p>
        </p:txBody>
      </p:sp>
    </p:spTree>
    <p:extLst>
      <p:ext uri="{BB962C8B-B14F-4D97-AF65-F5344CB8AC3E}">
        <p14:creationId xmlns:p14="http://schemas.microsoft.com/office/powerpoint/2010/main" val="416916505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87189</TotalTime>
  <Words>9423</Words>
  <Application>Microsoft Office PowerPoint</Application>
  <PresentationFormat>A4 (210 x 297 mm)</PresentationFormat>
  <Paragraphs>946</Paragraphs>
  <Slides>97</Slides>
  <Notes>39</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97</vt:i4>
      </vt:variant>
    </vt:vector>
  </HeadingPairs>
  <TitlesOfParts>
    <vt:vector size="109" baseType="lpstr">
      <vt:lpstr>Arial</vt:lpstr>
      <vt:lpstr>BlinkMacSystemFont</vt:lpstr>
      <vt:lpstr>Calibri</vt:lpstr>
      <vt:lpstr>Calibri Light</vt:lpstr>
      <vt:lpstr>Cascadia Mono</vt:lpstr>
      <vt:lpstr>Consolas</vt:lpstr>
      <vt:lpstr>Google Sans</vt:lpstr>
      <vt:lpstr>Lucida Grande</vt:lpstr>
      <vt:lpstr>Open Sans</vt:lpstr>
      <vt:lpstr>OpenSans-Regular</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912</cp:revision>
  <dcterms:created xsi:type="dcterms:W3CDTF">2019-09-18T15:43:09Z</dcterms:created>
  <dcterms:modified xsi:type="dcterms:W3CDTF">2024-02-01T12:43:35Z</dcterms:modified>
</cp:coreProperties>
</file>